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8" r:id="rId3"/>
    <p:sldId id="273" r:id="rId4"/>
    <p:sldId id="257" r:id="rId5"/>
    <p:sldId id="7456" r:id="rId6"/>
    <p:sldId id="7454" r:id="rId7"/>
    <p:sldId id="7461" r:id="rId8"/>
    <p:sldId id="7451" r:id="rId9"/>
    <p:sldId id="258" r:id="rId10"/>
    <p:sldId id="7453" r:id="rId11"/>
    <p:sldId id="260" r:id="rId12"/>
    <p:sldId id="262" r:id="rId13"/>
    <p:sldId id="265" r:id="rId14"/>
    <p:sldId id="7458" r:id="rId15"/>
    <p:sldId id="7462" r:id="rId16"/>
    <p:sldId id="74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7" d="100"/>
          <a:sy n="87" d="100"/>
        </p:scale>
        <p:origin x="12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47F7F-4CF3-4D5F-A93A-FFA716499654}" type="datetimeFigureOut">
              <a:rPr kumimoji="1" lang="ja-JP" altLang="en-US" smtClean="0"/>
              <a:t>2024/5/28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5AD02-E203-4F8C-84DE-E3E8D08024DA}" type="slidenum">
              <a:rPr kumimoji="1" lang="ja-JP" altLang="en-US" smtClean="0"/>
              <a:t>‹#›</a:t>
            </a:fld>
            <a:endParaRPr kumimoji="1" lang="ja-JP" altLang="en-US"/>
          </a:p>
        </p:txBody>
      </p:sp>
    </p:spTree>
    <p:extLst>
      <p:ext uri="{BB962C8B-B14F-4D97-AF65-F5344CB8AC3E}">
        <p14:creationId xmlns:p14="http://schemas.microsoft.com/office/powerpoint/2010/main" val="4086195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27: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297" name="Google Shape;297;p27: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3: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23: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156" name="Google Shape;156;p23: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3: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23: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156" name="Google Shape;156;p23: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540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2: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22: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r>
              <a:rPr lang="en-US" altLang="ja-JP" dirty="0"/>
              <a:t>EHR</a:t>
            </a:r>
            <a:r>
              <a:rPr lang="ja-JP" altLang="en-US" dirty="0"/>
              <a:t>構築に向けた今後のスケジュールになります。</a:t>
            </a:r>
            <a:endParaRPr lang="en-US" altLang="ja-JP" dirty="0"/>
          </a:p>
          <a:p>
            <a:pPr marL="457200" marR="0" lvl="0" indent="-228600" algn="l" rtl="0">
              <a:lnSpc>
                <a:spcPct val="100000"/>
              </a:lnSpc>
              <a:spcBef>
                <a:spcPts val="360"/>
              </a:spcBef>
              <a:spcAft>
                <a:spcPts val="0"/>
              </a:spcAft>
              <a:buSzPts val="1400"/>
              <a:buNone/>
            </a:pPr>
            <a:r>
              <a:rPr lang="ja-JP" altLang="en-US" dirty="0"/>
              <a:t>上の方から、イベント会議体、法人運営、施設・住民向けのプロモーション、</a:t>
            </a:r>
            <a:r>
              <a:rPr lang="en-US" altLang="ja-JP" dirty="0"/>
              <a:t>EHR</a:t>
            </a:r>
            <a:r>
              <a:rPr lang="ja-JP" altLang="en-US" dirty="0"/>
              <a:t>の構築となっております。</a:t>
            </a:r>
            <a:endParaRPr lang="en-US" altLang="ja-JP" dirty="0"/>
          </a:p>
          <a:p>
            <a:pPr marL="457200" marR="0" lvl="0" indent="-228600" algn="l" rtl="0">
              <a:lnSpc>
                <a:spcPct val="100000"/>
              </a:lnSpc>
              <a:spcBef>
                <a:spcPts val="360"/>
              </a:spcBef>
              <a:spcAft>
                <a:spcPts val="0"/>
              </a:spcAft>
              <a:buSzPts val="1400"/>
              <a:buNone/>
            </a:pPr>
            <a:r>
              <a:rPr lang="ja-JP" altLang="en-US" dirty="0"/>
              <a:t>まず本日は赤線の箇所になります。</a:t>
            </a:r>
            <a:endParaRPr lang="en-US" altLang="ja-JP" dirty="0"/>
          </a:p>
          <a:p>
            <a:pPr marL="457200" marR="0" lvl="0" indent="-228600" algn="l" rtl="0">
              <a:lnSpc>
                <a:spcPct val="100000"/>
              </a:lnSpc>
              <a:spcBef>
                <a:spcPts val="360"/>
              </a:spcBef>
              <a:spcAft>
                <a:spcPts val="0"/>
              </a:spcAft>
              <a:buSzPts val="1400"/>
              <a:buNone/>
            </a:pPr>
            <a:endParaRPr lang="en-US" dirty="0"/>
          </a:p>
          <a:p>
            <a:pPr marL="457200" marR="0" lvl="0" indent="-228600" algn="l" rtl="0">
              <a:lnSpc>
                <a:spcPct val="100000"/>
              </a:lnSpc>
              <a:spcBef>
                <a:spcPts val="360"/>
              </a:spcBef>
              <a:spcAft>
                <a:spcPts val="0"/>
              </a:spcAft>
              <a:buSzPts val="1400"/>
              <a:buNone/>
            </a:pPr>
            <a:r>
              <a:rPr lang="ja-JP" altLang="en-US" dirty="0"/>
              <a:t>イベント会議体というところについては、</a:t>
            </a:r>
            <a:r>
              <a:rPr lang="en-US" altLang="ja-JP" dirty="0"/>
              <a:t>4/1</a:t>
            </a:r>
            <a:r>
              <a:rPr lang="ja-JP" altLang="en-US" dirty="0"/>
              <a:t>の一般社団法人設立後、先ほどお話のあった理事会が定期的に開催される見込みとなっております。</a:t>
            </a:r>
            <a:endParaRPr lang="en-US" altLang="ja-JP" dirty="0"/>
          </a:p>
          <a:p>
            <a:pPr marL="457200" marR="0" lvl="0" indent="-228600" algn="l" rtl="0">
              <a:lnSpc>
                <a:spcPct val="100000"/>
              </a:lnSpc>
              <a:spcBef>
                <a:spcPts val="360"/>
              </a:spcBef>
              <a:spcAft>
                <a:spcPts val="0"/>
              </a:spcAft>
              <a:buSzPts val="1400"/>
              <a:buNone/>
            </a:pPr>
            <a:endParaRPr lang="en-US" dirty="0"/>
          </a:p>
          <a:p>
            <a:pPr marL="457200" marR="0" lvl="0" indent="-228600" algn="l" rtl="0">
              <a:lnSpc>
                <a:spcPct val="100000"/>
              </a:lnSpc>
              <a:spcBef>
                <a:spcPts val="360"/>
              </a:spcBef>
              <a:spcAft>
                <a:spcPts val="0"/>
              </a:spcAft>
              <a:buSzPts val="1400"/>
              <a:buNone/>
            </a:pPr>
            <a:r>
              <a:rPr lang="ja-JP" altLang="en-US" dirty="0"/>
              <a:t>法人運営については、本日、一般社団法人設立に向けて第</a:t>
            </a:r>
            <a:r>
              <a:rPr lang="en-US" altLang="ja-JP" dirty="0"/>
              <a:t>1</a:t>
            </a:r>
            <a:r>
              <a:rPr lang="ja-JP" altLang="en-US" dirty="0"/>
              <a:t>回会議体を開催させていただいておりますが</a:t>
            </a:r>
            <a:endParaRPr lang="en-US" altLang="ja-JP" dirty="0"/>
          </a:p>
          <a:p>
            <a:pPr marL="457200" marR="0" lvl="0" indent="-228600" algn="l" rtl="0">
              <a:lnSpc>
                <a:spcPct val="100000"/>
              </a:lnSpc>
              <a:spcBef>
                <a:spcPts val="360"/>
              </a:spcBef>
              <a:spcAft>
                <a:spcPts val="0"/>
              </a:spcAft>
              <a:buSzPts val="1400"/>
              <a:buNone/>
            </a:pPr>
            <a:r>
              <a:rPr lang="ja-JP" altLang="en-US" dirty="0"/>
              <a:t>今まさに、定款であったり各種規約の整備を行っているところでございます。</a:t>
            </a:r>
            <a:endParaRPr lang="en-US" altLang="ja-JP" dirty="0"/>
          </a:p>
          <a:p>
            <a:pPr marL="457200" marR="0" lvl="0" indent="-228600" algn="l" rtl="0">
              <a:lnSpc>
                <a:spcPct val="100000"/>
              </a:lnSpc>
              <a:spcBef>
                <a:spcPts val="360"/>
              </a:spcBef>
              <a:spcAft>
                <a:spcPts val="0"/>
              </a:spcAft>
              <a:buSzPts val="1400"/>
              <a:buNone/>
            </a:pPr>
            <a:endParaRPr lang="en-US" dirty="0"/>
          </a:p>
          <a:p>
            <a:pPr marL="457200" marR="0" lvl="0" indent="-228600" algn="l" rtl="0">
              <a:lnSpc>
                <a:spcPct val="100000"/>
              </a:lnSpc>
              <a:spcBef>
                <a:spcPts val="360"/>
              </a:spcBef>
              <a:spcAft>
                <a:spcPts val="0"/>
              </a:spcAft>
              <a:buSzPts val="1400"/>
              <a:buNone/>
            </a:pPr>
            <a:r>
              <a:rPr lang="ja-JP" altLang="en-US" dirty="0"/>
              <a:t>プロモーションについては</a:t>
            </a:r>
            <a:endParaRPr lang="en-US" altLang="ja-JP" dirty="0"/>
          </a:p>
          <a:p>
            <a:pPr marL="457200" marR="0" lvl="0" indent="-228600" algn="l" rtl="0">
              <a:lnSpc>
                <a:spcPct val="100000"/>
              </a:lnSpc>
              <a:spcBef>
                <a:spcPts val="360"/>
              </a:spcBef>
              <a:spcAft>
                <a:spcPts val="0"/>
              </a:spcAft>
              <a:buSzPts val="1400"/>
              <a:buNone/>
            </a:pPr>
            <a:r>
              <a:rPr lang="ja-JP" altLang="en-US" dirty="0"/>
              <a:t>こちらも現在進行形で事務局様と一緒に、三師会などを中心に本事業の説明をさせていただく機会をいただきつつ</a:t>
            </a:r>
            <a:endParaRPr lang="en-US" altLang="ja-JP" dirty="0"/>
          </a:p>
          <a:p>
            <a:pPr marL="457200" marR="0" lvl="0" indent="-228600" algn="l" rtl="0">
              <a:lnSpc>
                <a:spcPct val="100000"/>
              </a:lnSpc>
              <a:spcBef>
                <a:spcPts val="360"/>
              </a:spcBef>
              <a:spcAft>
                <a:spcPts val="0"/>
              </a:spcAft>
              <a:buSzPts val="1400"/>
              <a:buNone/>
            </a:pPr>
            <a:r>
              <a:rPr lang="ja-JP" altLang="en-US" dirty="0"/>
              <a:t>施設参加に必要な、規約、申込書などの整備を進めているところでございます。</a:t>
            </a:r>
            <a:endParaRPr lang="en-US" altLang="ja-JP" dirty="0"/>
          </a:p>
          <a:p>
            <a:pPr marL="457200" marR="0" lvl="0" indent="-228600" algn="l" rtl="0">
              <a:lnSpc>
                <a:spcPct val="100000"/>
              </a:lnSpc>
              <a:spcBef>
                <a:spcPts val="360"/>
              </a:spcBef>
              <a:spcAft>
                <a:spcPts val="0"/>
              </a:spcAft>
              <a:buSzPts val="1400"/>
              <a:buNone/>
            </a:pPr>
            <a:endParaRPr lang="en-US" dirty="0"/>
          </a:p>
          <a:p>
            <a:pPr marL="457200" marR="0" lvl="0" indent="-228600" algn="l" rtl="0">
              <a:lnSpc>
                <a:spcPct val="100000"/>
              </a:lnSpc>
              <a:spcBef>
                <a:spcPts val="360"/>
              </a:spcBef>
              <a:spcAft>
                <a:spcPts val="0"/>
              </a:spcAft>
              <a:buSzPts val="1400"/>
              <a:buNone/>
            </a:pPr>
            <a:r>
              <a:rPr lang="ja-JP" altLang="en-US" dirty="0"/>
              <a:t>最後に、</a:t>
            </a:r>
            <a:r>
              <a:rPr lang="en-US" altLang="ja-JP" dirty="0"/>
              <a:t>EHR</a:t>
            </a:r>
            <a:r>
              <a:rPr lang="ja-JP" altLang="en-US" dirty="0"/>
              <a:t>構築について</a:t>
            </a:r>
            <a:endParaRPr lang="en-US" altLang="ja-JP" dirty="0"/>
          </a:p>
          <a:p>
            <a:pPr marL="457200" marR="0" lvl="0" indent="-228600" algn="l" rtl="0">
              <a:lnSpc>
                <a:spcPct val="100000"/>
              </a:lnSpc>
              <a:spcBef>
                <a:spcPts val="360"/>
              </a:spcBef>
              <a:spcAft>
                <a:spcPts val="0"/>
              </a:spcAft>
              <a:buSzPts val="1400"/>
              <a:buNone/>
            </a:pPr>
            <a:r>
              <a:rPr lang="ja-JP" altLang="en-US" dirty="0"/>
              <a:t>まずは、横須賀共済病院、湘南鎌倉総合病院の構築に向けたご説明、</a:t>
            </a:r>
            <a:r>
              <a:rPr lang="en-US" altLang="ja-JP" dirty="0"/>
              <a:t>IT</a:t>
            </a:r>
            <a:r>
              <a:rPr lang="ja-JP" altLang="en-US" dirty="0"/>
              <a:t>調査等を進めさせていただいております。</a:t>
            </a:r>
            <a:endParaRPr lang="en-US" altLang="ja-JP" dirty="0"/>
          </a:p>
          <a:p>
            <a:pPr marL="457200" marR="0" lvl="0" indent="-228600" algn="l" rtl="0">
              <a:lnSpc>
                <a:spcPct val="100000"/>
              </a:lnSpc>
              <a:spcBef>
                <a:spcPts val="360"/>
              </a:spcBef>
              <a:spcAft>
                <a:spcPts val="0"/>
              </a:spcAft>
              <a:buSzPts val="1400"/>
              <a:buNone/>
            </a:pPr>
            <a:r>
              <a:rPr lang="ja-JP" altLang="en-US" dirty="0"/>
              <a:t>まずは</a:t>
            </a:r>
            <a:r>
              <a:rPr lang="en-US" altLang="ja-JP" dirty="0"/>
              <a:t>2</a:t>
            </a:r>
            <a:r>
              <a:rPr lang="ja-JP" altLang="en-US" dirty="0"/>
              <a:t>病院の構築を進めつつ、順次ご参加いただいた施設様の構築も並行で進めていく予定となっております。</a:t>
            </a:r>
            <a:endParaRPr lang="en-US" altLang="ja-JP" dirty="0"/>
          </a:p>
          <a:p>
            <a:pPr marL="457200" marR="0" lvl="0" indent="-228600" algn="l" rtl="0">
              <a:lnSpc>
                <a:spcPct val="100000"/>
              </a:lnSpc>
              <a:spcBef>
                <a:spcPts val="360"/>
              </a:spcBef>
              <a:spcAft>
                <a:spcPts val="0"/>
              </a:spcAft>
              <a:buSzPts val="1400"/>
              <a:buNone/>
            </a:pPr>
            <a:endParaRPr lang="en-US" dirty="0"/>
          </a:p>
          <a:p>
            <a:pPr marL="457200" marR="0" lvl="0" indent="-228600" algn="l" rtl="0">
              <a:lnSpc>
                <a:spcPct val="100000"/>
              </a:lnSpc>
              <a:spcBef>
                <a:spcPts val="360"/>
              </a:spcBef>
              <a:spcAft>
                <a:spcPts val="0"/>
              </a:spcAft>
              <a:buSzPts val="1400"/>
              <a:buNone/>
            </a:pPr>
            <a:r>
              <a:rPr lang="ja-JP" altLang="en-US" dirty="0"/>
              <a:t>現状の予定としては、</a:t>
            </a:r>
            <a:r>
              <a:rPr lang="en-US" altLang="ja-JP" dirty="0"/>
              <a:t>HER</a:t>
            </a:r>
            <a:r>
              <a:rPr lang="ja-JP" altLang="en-US" dirty="0"/>
              <a:t>としての本格稼働は夏を予定しております。</a:t>
            </a:r>
            <a:endParaRPr dirty="0"/>
          </a:p>
        </p:txBody>
      </p:sp>
      <p:sp>
        <p:nvSpPr>
          <p:cNvPr id="113" name="Google Shape;113;p22: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a:spLocks noGrp="1" noRot="1" noChangeAspect="1"/>
          </p:cNvSpPr>
          <p:nvPr>
            <p:ph type="sldImg" idx="2"/>
          </p:nvPr>
        </p:nvSpPr>
        <p:spPr>
          <a:xfrm>
            <a:off x="93663" y="746125"/>
            <a:ext cx="6621462"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22:notes"/>
          <p:cNvSpPr txBox="1">
            <a:spLocks noGrp="1"/>
          </p:cNvSpPr>
          <p:nvPr>
            <p:ph type="body" idx="1"/>
          </p:nvPr>
        </p:nvSpPr>
        <p:spPr>
          <a:xfrm>
            <a:off x="681198" y="4721226"/>
            <a:ext cx="5444807" cy="4471988"/>
          </a:xfrm>
          <a:prstGeom prst="rect">
            <a:avLst/>
          </a:prstGeom>
          <a:noFill/>
          <a:ln>
            <a:noFill/>
          </a:ln>
        </p:spPr>
        <p:txBody>
          <a:bodyPr spcFirstLastPara="1" wrap="square" lIns="91413" tIns="45706" rIns="91413" bIns="45706" anchor="t" anchorCtr="0">
            <a:noAutofit/>
          </a:bodyPr>
          <a:lstStyle/>
          <a:p>
            <a:pPr marL="441564" indent="-220782">
              <a:spcBef>
                <a:spcPts val="348"/>
              </a:spcBef>
            </a:pPr>
            <a:r>
              <a:rPr lang="ja-JP"/>
              <a:t>では、続きまして、今回、さくらネットとして導入する具体的なシステム「CoEsse」というシステムになるのですが</a:t>
            </a:r>
            <a:endParaRPr/>
          </a:p>
          <a:p>
            <a:pPr marL="441564" indent="-220782">
              <a:spcBef>
                <a:spcPts val="348"/>
              </a:spcBef>
            </a:pPr>
            <a:r>
              <a:rPr lang="ja-JP"/>
              <a:t>そちらの簡単な特徴についてかいつまんで説明させていただきます。</a:t>
            </a:r>
            <a:endParaRPr/>
          </a:p>
          <a:p>
            <a:pPr marL="441564" indent="-220782">
              <a:spcBef>
                <a:spcPts val="348"/>
              </a:spcBef>
            </a:pPr>
            <a:endParaRPr/>
          </a:p>
          <a:p>
            <a:pPr marL="441564" indent="-220782">
              <a:spcBef>
                <a:spcPts val="348"/>
              </a:spcBef>
            </a:pPr>
            <a:r>
              <a:rPr lang="ja-JP"/>
              <a:t>特徴の１点目です。</a:t>
            </a:r>
            <a:endParaRPr/>
          </a:p>
          <a:p>
            <a:pPr marL="441564" indent="-220782">
              <a:spcBef>
                <a:spcPts val="348"/>
              </a:spcBef>
            </a:pPr>
            <a:r>
              <a:rPr lang="ja-JP"/>
              <a:t>一方向性から双方向性へということで</a:t>
            </a:r>
            <a:endParaRPr/>
          </a:p>
          <a:p>
            <a:pPr marL="441564" indent="-220782">
              <a:spcBef>
                <a:spcPts val="348"/>
              </a:spcBef>
            </a:pPr>
            <a:r>
              <a:rPr lang="ja-JP"/>
              <a:t>従来の地域医療連携システムは、病院から、クリニックやなどに情報を公開するのみという一方向の情報連携が主となっておりました。</a:t>
            </a:r>
            <a:endParaRPr/>
          </a:p>
          <a:p>
            <a:pPr marL="441564" indent="-220782">
              <a:spcBef>
                <a:spcPts val="348"/>
              </a:spcBef>
            </a:pPr>
            <a:r>
              <a:rPr lang="ja-JP"/>
              <a:t>特に機能分化が進む昨今では、情報の分断が発生します。</a:t>
            </a:r>
            <a:endParaRPr/>
          </a:p>
          <a:p>
            <a:pPr marL="441564" indent="-220782">
              <a:spcBef>
                <a:spcPts val="348"/>
              </a:spcBef>
            </a:pPr>
            <a:r>
              <a:rPr lang="ja-JP"/>
              <a:t>CoEsseにつきましては先ほどのメリットの説明などからもわかるように、地域医療連携システムにご参加いただいた施設から情報の収集、共有を行うための仕組みを有しております。</a:t>
            </a:r>
            <a:endParaRPr/>
          </a:p>
          <a:p>
            <a:pPr marL="441564" indent="-220782">
              <a:spcBef>
                <a:spcPts val="348"/>
              </a:spcBef>
            </a:pPr>
            <a:r>
              <a:rPr lang="ja-JP"/>
              <a:t>よって、機能分化に即した形で情報が分断されない情報共有の実現が可能になっております。</a:t>
            </a:r>
            <a:endParaRPr/>
          </a:p>
          <a:p>
            <a:pPr marL="441564" indent="-220782">
              <a:spcBef>
                <a:spcPts val="348"/>
              </a:spcBef>
            </a:pPr>
            <a:endParaRPr/>
          </a:p>
        </p:txBody>
      </p:sp>
      <p:sp>
        <p:nvSpPr>
          <p:cNvPr id="237" name="Google Shape;237;p22:notes"/>
          <p:cNvSpPr txBox="1">
            <a:spLocks noGrp="1"/>
          </p:cNvSpPr>
          <p:nvPr>
            <p:ph type="sldNum" idx="12"/>
          </p:nvPr>
        </p:nvSpPr>
        <p:spPr>
          <a:xfrm>
            <a:off x="3855349" y="9440864"/>
            <a:ext cx="2950263" cy="496887"/>
          </a:xfrm>
          <a:prstGeom prst="rect">
            <a:avLst/>
          </a:prstGeom>
          <a:noFill/>
          <a:ln>
            <a:noFill/>
          </a:ln>
        </p:spPr>
        <p:txBody>
          <a:bodyPr spcFirstLastPara="1" wrap="square" lIns="91413" tIns="45706" rIns="91413" bIns="45706" anchor="b" anchorCtr="0">
            <a:noAutofit/>
          </a:bodyPr>
          <a:lstStyle/>
          <a:p>
            <a:pPr algn="r">
              <a:buSzPts val="1200"/>
            </a:pPr>
            <a:fld id="{00000000-1234-1234-1234-123412341234}" type="slidenum">
              <a:rPr lang="en-US" altLang="ja-JP" sz="1200"/>
              <a:pPr algn="r">
                <a:buSzPts val="1200"/>
              </a:pPr>
              <a:t>6</a:t>
            </a:fld>
            <a:endParaRPr sz="1200"/>
          </a:p>
        </p:txBody>
      </p:sp>
    </p:spTree>
    <p:extLst>
      <p:ext uri="{BB962C8B-B14F-4D97-AF65-F5344CB8AC3E}">
        <p14:creationId xmlns:p14="http://schemas.microsoft.com/office/powerpoint/2010/main" val="211698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今までの 「 病院完結型 」 の治す医療から、</a:t>
            </a:r>
            <a:endParaRPr lang="en-US" altLang="ja-JP" dirty="0">
              <a:latin typeface="+mn-ea"/>
            </a:endParaRPr>
          </a:p>
          <a:p>
            <a:r>
              <a:rPr lang="ja-JP" altLang="en-US" dirty="0">
                <a:latin typeface="+mn-ea"/>
              </a:rPr>
              <a:t>地域全体で治し、支える、</a:t>
            </a:r>
            <a:endParaRPr lang="en-US" altLang="ja-JP" dirty="0">
              <a:latin typeface="+mn-ea"/>
            </a:endParaRPr>
          </a:p>
          <a:p>
            <a:endParaRPr lang="en-US" altLang="ja-JP" dirty="0">
              <a:latin typeface="+mn-ea"/>
            </a:endParaRPr>
          </a:p>
          <a:p>
            <a:r>
              <a:rPr lang="ja-JP" altLang="en-US" dirty="0">
                <a:latin typeface="+mn-ea"/>
              </a:rPr>
              <a:t>「 地域完結型 」 の医療への転換が</a:t>
            </a:r>
            <a:endParaRPr lang="en-US" altLang="ja-JP" dirty="0">
              <a:latin typeface="+mn-ea"/>
            </a:endParaRPr>
          </a:p>
          <a:p>
            <a:r>
              <a:rPr lang="ja-JP" altLang="en-US" dirty="0">
                <a:latin typeface="+mn-ea"/>
              </a:rPr>
              <a:t>求められているわけですが、</a:t>
            </a:r>
            <a:endParaRPr lang="en-US" altLang="ja-JP" dirty="0">
              <a:latin typeface="+mn-ea"/>
            </a:endParaRPr>
          </a:p>
          <a:p>
            <a:endParaRPr lang="en-US" altLang="ja-JP" dirty="0">
              <a:latin typeface="+mn-ea"/>
            </a:endParaRPr>
          </a:p>
          <a:p>
            <a:r>
              <a:rPr lang="ja-JP" altLang="en-US" dirty="0">
                <a:latin typeface="+mn-ea"/>
              </a:rPr>
              <a:t>地域よって、</a:t>
            </a:r>
            <a:r>
              <a:rPr lang="ja-JP" altLang="en-US" dirty="0"/>
              <a:t>ビジョンや課題</a:t>
            </a:r>
            <a:r>
              <a:rPr lang="ja-JP" altLang="en-US" dirty="0">
                <a:latin typeface="+mn-ea"/>
              </a:rPr>
              <a:t>は違っています。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marL="0" marR="0" lvl="0" indent="0" algn="r" defTabSz="865297" rtl="0" eaLnBrk="1" fontAlgn="auto" latinLnBrk="0" hangingPunct="1">
              <a:lnSpc>
                <a:spcPct val="100000"/>
              </a:lnSpc>
              <a:spcBef>
                <a:spcPts val="0"/>
              </a:spcBef>
              <a:spcAft>
                <a:spcPts val="0"/>
              </a:spcAft>
              <a:buClrTx/>
              <a:buSzTx/>
              <a:buFontTx/>
              <a:buNone/>
              <a:tabLst/>
              <a:defRPr/>
            </a:pPr>
            <a:fld id="{DF7032AA-0510-4D80-90CC-450A9B1C2C46}" type="slidenum">
              <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865297"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1720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61106" y="5056486"/>
            <a:ext cx="5293499" cy="4790986"/>
          </a:xfrm>
          <a:prstGeom prst="rect">
            <a:avLst/>
          </a:prstGeom>
        </p:spPr>
        <p:txBody>
          <a:bodyPr spcFirstLastPara="1" wrap="square" lIns="91393" tIns="45697" rIns="91393" bIns="45697" anchor="t" anchorCtr="0">
            <a:noAutofit/>
          </a:bodyPr>
          <a:lstStyle/>
          <a:p>
            <a:pPr marL="0" indent="0">
              <a:spcBef>
                <a:spcPts val="345"/>
              </a:spcBef>
            </a:pPr>
            <a:endParaRPr/>
          </a:p>
        </p:txBody>
      </p:sp>
      <p:sp>
        <p:nvSpPr>
          <p:cNvPr id="157" name="Google Shape;157;p4:notes"/>
          <p:cNvSpPr>
            <a:spLocks noGrp="1" noRot="1" noChangeAspect="1"/>
          </p:cNvSpPr>
          <p:nvPr>
            <p:ph type="sldImg" idx="2"/>
          </p:nvPr>
        </p:nvSpPr>
        <p:spPr>
          <a:xfrm>
            <a:off x="-239713" y="798513"/>
            <a:ext cx="7096126" cy="3992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98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3: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23: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156" name="Google Shape;156;p23: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notes"/>
          <p:cNvSpPr>
            <a:spLocks noGrp="1" noRot="1" noChangeAspect="1"/>
          </p:cNvSpPr>
          <p:nvPr>
            <p:ph type="sldImg" idx="2"/>
          </p:nvPr>
        </p:nvSpPr>
        <p:spPr>
          <a:xfrm>
            <a:off x="93663" y="746125"/>
            <a:ext cx="6621462"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8" name="Google Shape;378;p2:notes"/>
          <p:cNvSpPr txBox="1">
            <a:spLocks noGrp="1"/>
          </p:cNvSpPr>
          <p:nvPr>
            <p:ph type="body" idx="1"/>
          </p:nvPr>
        </p:nvSpPr>
        <p:spPr>
          <a:xfrm>
            <a:off x="681198" y="4721226"/>
            <a:ext cx="5444807" cy="4471988"/>
          </a:xfrm>
          <a:prstGeom prst="rect">
            <a:avLst/>
          </a:prstGeom>
          <a:noFill/>
          <a:ln>
            <a:noFill/>
          </a:ln>
        </p:spPr>
        <p:txBody>
          <a:bodyPr spcFirstLastPara="1" wrap="square" lIns="91413" tIns="45706" rIns="91413" bIns="45706" anchor="t" anchorCtr="0">
            <a:noAutofit/>
          </a:bodyPr>
          <a:lstStyle/>
          <a:p>
            <a:pPr marL="441564" indent="-220782">
              <a:spcBef>
                <a:spcPts val="348"/>
              </a:spcBef>
            </a:pPr>
            <a:r>
              <a:rPr lang="ja-JP"/>
              <a:t>続きまして、包括同意の説明です。</a:t>
            </a:r>
            <a:endParaRPr/>
          </a:p>
          <a:p>
            <a:pPr marL="441564" indent="-220782">
              <a:spcBef>
                <a:spcPts val="348"/>
              </a:spcBef>
            </a:pPr>
            <a:r>
              <a:rPr lang="ja-JP"/>
              <a:t>今回、患者の情報を参加施設間で共有するという仕組みをとるにあたり、患者から同意を取得いたします。</a:t>
            </a:r>
            <a:endParaRPr/>
          </a:p>
          <a:p>
            <a:pPr marL="441564" indent="-220782">
              <a:spcBef>
                <a:spcPts val="348"/>
              </a:spcBef>
            </a:pPr>
            <a:endParaRPr/>
          </a:p>
          <a:p>
            <a:pPr marL="441564" indent="-220782">
              <a:spcBef>
                <a:spcPts val="348"/>
              </a:spcBef>
            </a:pPr>
            <a:r>
              <a:rPr lang="ja-JP"/>
              <a:t>この同意につきましては、「包括同意」という仕組みを採用いたしますので、各施設毎に同意を取得いただく必要はございません。</a:t>
            </a:r>
            <a:endParaRPr/>
          </a:p>
          <a:p>
            <a:pPr marL="441564" indent="-220782">
              <a:spcBef>
                <a:spcPts val="348"/>
              </a:spcBef>
            </a:pPr>
            <a:r>
              <a:rPr lang="ja-JP"/>
              <a:t>例えば、ある病院でAさんの同意を一度取得すれば、他の参加施設で同意を取得する必要はなく、参加施設間で、Aさんの情報の共有が可能になります。</a:t>
            </a:r>
            <a:endParaRPr/>
          </a:p>
          <a:p>
            <a:pPr marL="441564" indent="-220782">
              <a:spcBef>
                <a:spcPts val="348"/>
              </a:spcBef>
            </a:pPr>
            <a:endParaRPr/>
          </a:p>
        </p:txBody>
      </p:sp>
      <p:sp>
        <p:nvSpPr>
          <p:cNvPr id="379" name="Google Shape;379;p2:notes"/>
          <p:cNvSpPr txBox="1">
            <a:spLocks noGrp="1"/>
          </p:cNvSpPr>
          <p:nvPr>
            <p:ph type="sldNum" idx="12"/>
          </p:nvPr>
        </p:nvSpPr>
        <p:spPr>
          <a:xfrm>
            <a:off x="3855349" y="9440864"/>
            <a:ext cx="2950263" cy="496887"/>
          </a:xfrm>
          <a:prstGeom prst="rect">
            <a:avLst/>
          </a:prstGeom>
          <a:noFill/>
          <a:ln>
            <a:noFill/>
          </a:ln>
        </p:spPr>
        <p:txBody>
          <a:bodyPr spcFirstLastPara="1" wrap="square" lIns="91413" tIns="45706" rIns="91413" bIns="45706" anchor="b" anchorCtr="0">
            <a:noAutofit/>
          </a:bodyPr>
          <a:lstStyle/>
          <a:p>
            <a:pPr algn="r">
              <a:buSzPts val="1200"/>
            </a:pPr>
            <a:fld id="{00000000-1234-1234-1234-123412341234}" type="slidenum">
              <a:rPr lang="en-US" altLang="ja-JP" sz="1200"/>
              <a:pPr algn="r">
                <a:buSzPts val="1200"/>
              </a:pPr>
              <a:t>10</a:t>
            </a:fld>
            <a:endParaRPr sz="1200"/>
          </a:p>
        </p:txBody>
      </p:sp>
    </p:spTree>
    <p:extLst>
      <p:ext uri="{BB962C8B-B14F-4D97-AF65-F5344CB8AC3E}">
        <p14:creationId xmlns:p14="http://schemas.microsoft.com/office/powerpoint/2010/main" val="254489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p25: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229" name="Google Shape;229;p25: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27:notes"/>
          <p:cNvSpPr txBox="1">
            <a:spLocks noGrp="1"/>
          </p:cNvSpPr>
          <p:nvPr>
            <p:ph type="body" idx="1"/>
          </p:nvPr>
        </p:nvSpPr>
        <p:spPr>
          <a:xfrm>
            <a:off x="710905" y="4861482"/>
            <a:ext cx="5682256" cy="4604841"/>
          </a:xfrm>
          <a:prstGeom prst="rect">
            <a:avLst/>
          </a:prstGeom>
          <a:noFill/>
          <a:ln>
            <a:noFill/>
          </a:ln>
        </p:spPr>
        <p:txBody>
          <a:bodyPr spcFirstLastPara="1" wrap="square" lIns="94650" tIns="47325" rIns="94650" bIns="47325" anchor="t" anchorCtr="0">
            <a:noAutofit/>
          </a:bodyPr>
          <a:lstStyle/>
          <a:p>
            <a:pPr marL="457200" marR="0" lvl="0" indent="-228600" algn="l" rtl="0">
              <a:lnSpc>
                <a:spcPct val="100000"/>
              </a:lnSpc>
              <a:spcBef>
                <a:spcPts val="360"/>
              </a:spcBef>
              <a:spcAft>
                <a:spcPts val="0"/>
              </a:spcAft>
              <a:buSzPts val="1400"/>
              <a:buNone/>
            </a:pPr>
            <a:endParaRPr/>
          </a:p>
        </p:txBody>
      </p:sp>
      <p:sp>
        <p:nvSpPr>
          <p:cNvPr id="297" name="Google Shape;297;p27:notes"/>
          <p:cNvSpPr txBox="1">
            <a:spLocks noGrp="1"/>
          </p:cNvSpPr>
          <p:nvPr>
            <p:ph type="sldNum" idx="12"/>
          </p:nvPr>
        </p:nvSpPr>
        <p:spPr>
          <a:xfrm>
            <a:off x="4023482" y="9721331"/>
            <a:ext cx="3078924" cy="511648"/>
          </a:xfrm>
          <a:prstGeom prst="rect">
            <a:avLst/>
          </a:prstGeom>
          <a:noFill/>
          <a:ln>
            <a:noFill/>
          </a:ln>
        </p:spPr>
        <p:txBody>
          <a:bodyPr spcFirstLastPara="1" wrap="square" lIns="94650" tIns="47325" rIns="94650" bIns="47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a:spLocks noGrp="1" noRot="1" noChangeAspect="1"/>
          </p:cNvSpPr>
          <p:nvPr>
            <p:ph type="sldImg" idx="2"/>
          </p:nvPr>
        </p:nvSpPr>
        <p:spPr>
          <a:xfrm>
            <a:off x="-239713" y="800100"/>
            <a:ext cx="7094538" cy="3990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4" name="Google Shape;374;p30:notes"/>
          <p:cNvSpPr txBox="1">
            <a:spLocks noGrp="1"/>
          </p:cNvSpPr>
          <p:nvPr>
            <p:ph type="body" idx="1"/>
          </p:nvPr>
        </p:nvSpPr>
        <p:spPr>
          <a:xfrm>
            <a:off x="662035" y="5056743"/>
            <a:ext cx="5291638" cy="4789793"/>
          </a:xfrm>
          <a:prstGeom prst="rect">
            <a:avLst/>
          </a:prstGeom>
          <a:noFill/>
          <a:ln>
            <a:noFill/>
          </a:ln>
        </p:spPr>
        <p:txBody>
          <a:bodyPr spcFirstLastPara="1" wrap="square" lIns="90627" tIns="45314" rIns="90627" bIns="45314" anchor="t" anchorCtr="0">
            <a:noAutofit/>
          </a:bodyPr>
          <a:lstStyle/>
          <a:p>
            <a:pPr marL="437769" indent="-218885">
              <a:spcBef>
                <a:spcPts val="345"/>
              </a:spcBef>
            </a:pPr>
            <a:endParaRPr/>
          </a:p>
        </p:txBody>
      </p:sp>
      <p:sp>
        <p:nvSpPr>
          <p:cNvPr id="375" name="Google Shape;375;p30:notes"/>
          <p:cNvSpPr txBox="1">
            <a:spLocks noGrp="1"/>
          </p:cNvSpPr>
          <p:nvPr>
            <p:ph type="sldNum" idx="12"/>
          </p:nvPr>
        </p:nvSpPr>
        <p:spPr>
          <a:xfrm>
            <a:off x="3746894" y="10111786"/>
            <a:ext cx="2867268" cy="532198"/>
          </a:xfrm>
          <a:prstGeom prst="rect">
            <a:avLst/>
          </a:prstGeom>
          <a:noFill/>
          <a:ln>
            <a:noFill/>
          </a:ln>
        </p:spPr>
        <p:txBody>
          <a:bodyPr spcFirstLastPara="1" wrap="square" lIns="90627" tIns="45314" rIns="90627" bIns="45314" anchor="b" anchorCtr="0">
            <a:noAutofit/>
          </a:bodyPr>
          <a:lstStyle/>
          <a:p>
            <a:pPr algn="r">
              <a:buSzPts val="1200"/>
            </a:pPr>
            <a:fld id="{00000000-1234-1234-1234-123412341234}" type="slidenum">
              <a:rPr lang="en-US" altLang="ja-JP" sz="1100"/>
              <a:pPr algn="r">
                <a:buSzPts val="1200"/>
              </a:pPr>
              <a:t>13</a:t>
            </a:fld>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24944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277258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86757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76131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330313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166734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291220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165287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188813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371430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F08A6-4727-4909-A5D7-F5FCEF2A13CC}" type="datetimeFigureOut">
              <a:rPr kumimoji="1" lang="ja-JP" altLang="en-US" smtClean="0"/>
              <a:t>2024/5/28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379003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F08A6-4727-4909-A5D7-F5FCEF2A13CC}" type="datetimeFigureOut">
              <a:rPr kumimoji="1" lang="ja-JP" altLang="en-US" smtClean="0"/>
              <a:t>2024/5/28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848CB-5EDC-4590-8FEE-8A1BF4D685AF}" type="slidenum">
              <a:rPr kumimoji="1" lang="ja-JP" altLang="en-US" smtClean="0"/>
              <a:t>‹#›</a:t>
            </a:fld>
            <a:endParaRPr kumimoji="1" lang="ja-JP" altLang="en-US"/>
          </a:p>
        </p:txBody>
      </p:sp>
    </p:spTree>
    <p:extLst>
      <p:ext uri="{BB962C8B-B14F-4D97-AF65-F5344CB8AC3E}">
        <p14:creationId xmlns:p14="http://schemas.microsoft.com/office/powerpoint/2010/main" val="3451870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0.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0C3F65F-B6F5-4589-B941-4E200E751F01}"/>
              </a:ext>
            </a:extLst>
          </p:cNvPr>
          <p:cNvPicPr>
            <a:picLocks noChangeAspect="1"/>
          </p:cNvPicPr>
          <p:nvPr/>
        </p:nvPicPr>
        <p:blipFill>
          <a:blip r:embed="rId2"/>
          <a:stretch>
            <a:fillRect/>
          </a:stretch>
        </p:blipFill>
        <p:spPr>
          <a:xfrm>
            <a:off x="2853236" y="2538690"/>
            <a:ext cx="2272437" cy="2272437"/>
          </a:xfrm>
          <a:prstGeom prst="rect">
            <a:avLst/>
          </a:prstGeom>
        </p:spPr>
      </p:pic>
      <p:sp>
        <p:nvSpPr>
          <p:cNvPr id="9" name="タイトル 1">
            <a:extLst>
              <a:ext uri="{FF2B5EF4-FFF2-40B4-BE49-F238E27FC236}">
                <a16:creationId xmlns:a16="http://schemas.microsoft.com/office/drawing/2014/main" id="{BCF7EA30-3D59-4FEA-88AC-2508A34F7CAA}"/>
              </a:ext>
            </a:extLst>
          </p:cNvPr>
          <p:cNvSpPr txBox="1">
            <a:spLocks/>
          </p:cNvSpPr>
          <p:nvPr/>
        </p:nvSpPr>
        <p:spPr>
          <a:xfrm>
            <a:off x="838200" y="1098958"/>
            <a:ext cx="10515600" cy="59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　地域医療介護連携ネットワークシステム（ＥＨＲ）</a:t>
            </a:r>
          </a:p>
        </p:txBody>
      </p:sp>
      <p:sp>
        <p:nvSpPr>
          <p:cNvPr id="10" name="テキスト プレースホルダー 2">
            <a:extLst>
              <a:ext uri="{FF2B5EF4-FFF2-40B4-BE49-F238E27FC236}">
                <a16:creationId xmlns:a16="http://schemas.microsoft.com/office/drawing/2014/main" id="{F770B18F-D172-41B0-85E9-D403B2F152A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5400"/>
            <a:r>
              <a:rPr lang="ja-JP" altLang="en-US" dirty="0"/>
              <a:t>　</a:t>
            </a:r>
            <a:endParaRPr lang="en-US" altLang="ja-JP" dirty="0"/>
          </a:p>
          <a:p>
            <a:pPr marL="25400"/>
            <a:r>
              <a:rPr lang="ja-JP" altLang="en-US" dirty="0"/>
              <a:t>　　　横須賀・三浦・逗葉・鎌倉　</a:t>
            </a:r>
            <a:r>
              <a:rPr lang="en-US" altLang="ja-JP" dirty="0"/>
              <a:t>2</a:t>
            </a:r>
            <a:r>
              <a:rPr lang="ja-JP" altLang="en-US" dirty="0"/>
              <a:t>次医療圏と周辺地域</a:t>
            </a:r>
            <a:endParaRPr lang="en-US" altLang="ja-JP" dirty="0"/>
          </a:p>
          <a:p>
            <a:pPr marL="25400"/>
            <a:endParaRPr lang="en-US" altLang="ja-JP" dirty="0"/>
          </a:p>
          <a:p>
            <a:pPr marL="25400"/>
            <a:r>
              <a:rPr lang="ja-JP" altLang="en-US" dirty="0"/>
              <a:t>　　　　</a:t>
            </a:r>
            <a:r>
              <a:rPr lang="ja-JP" altLang="en-US"/>
              <a:t>　</a:t>
            </a:r>
            <a:r>
              <a:rPr lang="ja-JP" altLang="en-US" sz="4400">
                <a:solidFill>
                  <a:srgbClr val="0070C0"/>
                </a:solidFill>
                <a:latin typeface="BIZ UDPゴシック" panose="020B0400000000000000" pitchFamily="50" charset="-128"/>
                <a:ea typeface="BIZ UDPゴシック" panose="020B0400000000000000" pitchFamily="50" charset="-128"/>
              </a:rPr>
              <a:t>さくら</a:t>
            </a:r>
            <a:r>
              <a:rPr lang="ja-JP" altLang="en-US" sz="4400" dirty="0">
                <a:solidFill>
                  <a:srgbClr val="0070C0"/>
                </a:solidFill>
                <a:latin typeface="BIZ UDPゴシック" panose="020B0400000000000000" pitchFamily="50" charset="-128"/>
                <a:ea typeface="BIZ UDPゴシック" panose="020B0400000000000000" pitchFamily="50" charset="-128"/>
              </a:rPr>
              <a:t>ネットの紹介</a:t>
            </a:r>
            <a:endParaRPr lang="en-US" altLang="ja-JP" sz="4400" dirty="0">
              <a:solidFill>
                <a:srgbClr val="0070C0"/>
              </a:solidFill>
              <a:latin typeface="BIZ UDPゴシック" panose="020B0400000000000000" pitchFamily="50" charset="-128"/>
              <a:ea typeface="BIZ UDPゴシック" panose="020B0400000000000000" pitchFamily="50" charset="-128"/>
            </a:endParaRPr>
          </a:p>
          <a:p>
            <a:pPr marL="25400"/>
            <a:r>
              <a:rPr lang="ja-JP" altLang="en-US" sz="4400" dirty="0">
                <a:latin typeface="HGS創英角ｺﾞｼｯｸUB" panose="020B0900000000000000" pitchFamily="50" charset="-128"/>
                <a:ea typeface="HGS創英角ｺﾞｼｯｸUB" panose="020B0900000000000000" pitchFamily="50" charset="-128"/>
              </a:rPr>
              <a:t>　　　　　　　　</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2" name="テキスト ボックス 1"/>
          <p:cNvSpPr txBox="1"/>
          <p:nvPr/>
        </p:nvSpPr>
        <p:spPr>
          <a:xfrm>
            <a:off x="11598165" y="6488668"/>
            <a:ext cx="415498" cy="369332"/>
          </a:xfrm>
          <a:prstGeom prst="rect">
            <a:avLst/>
          </a:prstGeom>
          <a:noFill/>
        </p:spPr>
        <p:txBody>
          <a:bodyPr wrap="none" rtlCol="0">
            <a:spAutoFit/>
          </a:bodyPr>
          <a:lstStyle/>
          <a:p>
            <a:r>
              <a:rPr kumimoji="1" lang="ja-JP" altLang="en-US" dirty="0"/>
              <a:t>１</a:t>
            </a:r>
          </a:p>
        </p:txBody>
      </p:sp>
    </p:spTree>
    <p:extLst>
      <p:ext uri="{BB962C8B-B14F-4D97-AF65-F5344CB8AC3E}">
        <p14:creationId xmlns:p14="http://schemas.microsoft.com/office/powerpoint/2010/main" val="207015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包括同意</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（患者さんから同意を得る）</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382" name="Google Shape;382;p2"/>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10</a:t>
            </a:fld>
            <a:endParaRPr sz="1200">
              <a:latin typeface="Meiryo UI" panose="020B0604030504040204" pitchFamily="50" charset="-128"/>
              <a:ea typeface="Meiryo UI" panose="020B0604030504040204" pitchFamily="50" charset="-128"/>
              <a:cs typeface="Arial"/>
              <a:sym typeface="Arial"/>
            </a:endParaRPr>
          </a:p>
        </p:txBody>
      </p:sp>
      <p:sp>
        <p:nvSpPr>
          <p:cNvPr id="383" name="Google Shape;383;p2"/>
          <p:cNvSpPr txBox="1"/>
          <p:nvPr/>
        </p:nvSpPr>
        <p:spPr>
          <a:xfrm>
            <a:off x="1949213" y="846645"/>
            <a:ext cx="842902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dirty="0">
                <a:solidFill>
                  <a:srgbClr val="000000"/>
                </a:solidFill>
                <a:latin typeface="Meiryo UI" panose="020B0604030504040204" pitchFamily="50" charset="-128"/>
                <a:ea typeface="Meiryo UI" panose="020B0604030504040204" pitchFamily="50" charset="-128"/>
                <a:sym typeface="Arial"/>
              </a:rPr>
              <a:t>患者からの同意は参加施設毎に取得する必要がありますか？</a:t>
            </a:r>
            <a:endParaRPr sz="2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384" name="Google Shape;384;p2"/>
          <p:cNvSpPr txBox="1"/>
          <p:nvPr/>
        </p:nvSpPr>
        <p:spPr>
          <a:xfrm>
            <a:off x="374717" y="2031634"/>
            <a:ext cx="1140798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dirty="0">
                <a:solidFill>
                  <a:schemeClr val="dk1"/>
                </a:solidFill>
                <a:latin typeface="Meiryo UI" panose="020B0604030504040204" pitchFamily="50" charset="-128"/>
                <a:ea typeface="Meiryo UI" panose="020B0604030504040204" pitchFamily="50" charset="-128"/>
                <a:sym typeface="Arial"/>
              </a:rPr>
              <a:t>いいえ、</a:t>
            </a:r>
            <a:r>
              <a:rPr lang="ja-JP" altLang="en-US" sz="2400" b="0" i="0" u="none" strike="noStrike" cap="none" dirty="0">
                <a:solidFill>
                  <a:schemeClr val="dk1"/>
                </a:solidFill>
                <a:latin typeface="Meiryo UI" panose="020B0604030504040204" pitchFamily="50" charset="-128"/>
                <a:ea typeface="Meiryo UI" panose="020B0604030504040204" pitchFamily="50" charset="-128"/>
                <a:sym typeface="Arial"/>
              </a:rPr>
              <a:t>どこかの病院または施設で、</a:t>
            </a:r>
            <a:r>
              <a:rPr lang="ja-JP" sz="2400" b="1" i="0" u="none" strike="noStrike" cap="none" dirty="0">
                <a:solidFill>
                  <a:srgbClr val="FF0000"/>
                </a:solidFill>
                <a:latin typeface="Meiryo UI" panose="020B0604030504040204" pitchFamily="50" charset="-128"/>
                <a:ea typeface="Meiryo UI" panose="020B0604030504040204" pitchFamily="50" charset="-128"/>
                <a:sym typeface="Arial"/>
              </a:rPr>
              <a:t>1度取得いただければ、</a:t>
            </a:r>
            <a:r>
              <a:rPr lang="ja-JP" sz="2400" b="1" i="0" u="none" strike="noStrike" cap="none" dirty="0">
                <a:solidFill>
                  <a:srgbClr val="0070C0"/>
                </a:solidFill>
                <a:latin typeface="Meiryo UI" panose="020B0604030504040204" pitchFamily="50" charset="-128"/>
                <a:ea typeface="Meiryo UI" panose="020B0604030504040204" pitchFamily="50" charset="-128"/>
                <a:sym typeface="Arial"/>
              </a:rPr>
              <a:t>連携ネットワーク内で包括同意となるため、参加施設毎の取得は不要です。</a:t>
            </a:r>
            <a:endParaRPr sz="2400" b="1" i="0" u="none" strike="noStrike" cap="none" dirty="0">
              <a:solidFill>
                <a:srgbClr val="0070C0"/>
              </a:solidFill>
              <a:latin typeface="Meiryo UI" panose="020B0604030504040204" pitchFamily="50" charset="-128"/>
              <a:ea typeface="Meiryo UI" panose="020B0604030504040204" pitchFamily="50" charset="-128"/>
              <a:sym typeface="Arial"/>
            </a:endParaRPr>
          </a:p>
        </p:txBody>
      </p:sp>
      <p:sp>
        <p:nvSpPr>
          <p:cNvPr id="385" name="Google Shape;385;p2"/>
          <p:cNvSpPr/>
          <p:nvPr/>
        </p:nvSpPr>
        <p:spPr>
          <a:xfrm rot="5400000">
            <a:off x="5267130" y="367034"/>
            <a:ext cx="450505" cy="2605876"/>
          </a:xfrm>
          <a:prstGeom prst="rightArrow">
            <a:avLst>
              <a:gd name="adj1" fmla="val 50000"/>
              <a:gd name="adj2" fmla="val 50000"/>
            </a:avLst>
          </a:prstGeom>
          <a:solidFill>
            <a:schemeClr val="accent1"/>
          </a:solidFill>
          <a:ln w="12700" cap="flat" cmpd="sng">
            <a:solidFill>
              <a:srgbClr val="123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386" name="Google Shape;386;p2"/>
          <p:cNvSpPr/>
          <p:nvPr/>
        </p:nvSpPr>
        <p:spPr>
          <a:xfrm>
            <a:off x="2630249" y="3329216"/>
            <a:ext cx="7007289" cy="2702354"/>
          </a:xfrm>
          <a:prstGeom prst="ellipse">
            <a:avLst/>
          </a:prstGeom>
          <a:noFill/>
          <a:ln w="88900" cap="flat" cmpd="sng">
            <a:solidFill>
              <a:srgbClr val="C5DA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UI" panose="020B0604030504040204" pitchFamily="50" charset="-128"/>
              <a:ea typeface="Meiryo UI" panose="020B0604030504040204" pitchFamily="50" charset="-128"/>
              <a:sym typeface="Arial"/>
            </a:endParaRPr>
          </a:p>
        </p:txBody>
      </p:sp>
      <p:grpSp>
        <p:nvGrpSpPr>
          <p:cNvPr id="387" name="Google Shape;387;p2"/>
          <p:cNvGrpSpPr/>
          <p:nvPr/>
        </p:nvGrpSpPr>
        <p:grpSpPr>
          <a:xfrm>
            <a:off x="5358434" y="2925430"/>
            <a:ext cx="1181311" cy="881980"/>
            <a:chOff x="467544" y="1556792"/>
            <a:chExt cx="1776117" cy="1559225"/>
          </a:xfrm>
        </p:grpSpPr>
        <p:pic>
          <p:nvPicPr>
            <p:cNvPr id="388" name="Google Shape;388;p2" descr="C:\Users\kenko\AppData\Local\Microsoft\Windows\Temporary Internet Files\Content.IE5\ZA8XJ3JY\MC900239657[1].wmf"/>
            <p:cNvPicPr preferRelativeResize="0"/>
            <p:nvPr/>
          </p:nvPicPr>
          <p:blipFill rotWithShape="1">
            <a:blip r:embed="rId3">
              <a:alphaModFix/>
            </a:blip>
            <a:srcRect/>
            <a:stretch/>
          </p:blipFill>
          <p:spPr>
            <a:xfrm>
              <a:off x="467544" y="1556792"/>
              <a:ext cx="1359708" cy="1056580"/>
            </a:xfrm>
            <a:prstGeom prst="rect">
              <a:avLst/>
            </a:prstGeom>
            <a:noFill/>
            <a:ln>
              <a:noFill/>
            </a:ln>
          </p:spPr>
        </p:pic>
        <p:pic>
          <p:nvPicPr>
            <p:cNvPr id="389" name="Google Shape;389;p2" descr="C:\Users\kenko\AppData\Local\Microsoft\Windows\Temporary Internet Files\Content.IE5\23KNVRKZ\MC900235463[1].wmf"/>
            <p:cNvPicPr preferRelativeResize="0"/>
            <p:nvPr/>
          </p:nvPicPr>
          <p:blipFill rotWithShape="1">
            <a:blip r:embed="rId4">
              <a:alphaModFix/>
            </a:blip>
            <a:srcRect/>
            <a:stretch/>
          </p:blipFill>
          <p:spPr>
            <a:xfrm>
              <a:off x="1259632" y="2132856"/>
              <a:ext cx="984029" cy="983161"/>
            </a:xfrm>
            <a:prstGeom prst="rect">
              <a:avLst/>
            </a:prstGeom>
            <a:noFill/>
            <a:ln>
              <a:noFill/>
            </a:ln>
          </p:spPr>
        </p:pic>
      </p:grpSp>
      <p:grpSp>
        <p:nvGrpSpPr>
          <p:cNvPr id="390" name="Google Shape;390;p2"/>
          <p:cNvGrpSpPr/>
          <p:nvPr/>
        </p:nvGrpSpPr>
        <p:grpSpPr>
          <a:xfrm>
            <a:off x="8986983" y="4641423"/>
            <a:ext cx="856169" cy="1062708"/>
            <a:chOff x="6016377" y="2646363"/>
            <a:chExt cx="1371048" cy="1618406"/>
          </a:xfrm>
        </p:grpSpPr>
        <p:pic>
          <p:nvPicPr>
            <p:cNvPr id="391" name="Google Shape;391;p2" descr="C:\Users\kenko\AppData\Local\Microsoft\Windows\Temporary Internet Files\Content.IE5\0C4QJRDR\MC900441738[1].png"/>
            <p:cNvPicPr preferRelativeResize="0"/>
            <p:nvPr/>
          </p:nvPicPr>
          <p:blipFill rotWithShape="1">
            <a:blip r:embed="rId5">
              <a:alphaModFix/>
            </a:blip>
            <a:srcRect/>
            <a:stretch/>
          </p:blipFill>
          <p:spPr>
            <a:xfrm>
              <a:off x="6016377" y="2646363"/>
              <a:ext cx="1214685" cy="1214685"/>
            </a:xfrm>
            <a:prstGeom prst="rect">
              <a:avLst/>
            </a:prstGeom>
            <a:noFill/>
            <a:ln>
              <a:noFill/>
            </a:ln>
          </p:spPr>
        </p:pic>
        <p:pic>
          <p:nvPicPr>
            <p:cNvPr id="392" name="Google Shape;392;p2" descr="C:\Users\kenko\AppData\Local\Microsoft\Windows\Temporary Internet Files\Content.IE5\0C4QJRDR\MC900428949[1].wmf"/>
            <p:cNvPicPr preferRelativeResize="0"/>
            <p:nvPr/>
          </p:nvPicPr>
          <p:blipFill rotWithShape="1">
            <a:blip r:embed="rId6">
              <a:alphaModFix/>
            </a:blip>
            <a:srcRect/>
            <a:stretch/>
          </p:blipFill>
          <p:spPr>
            <a:xfrm>
              <a:off x="6660232" y="3356992"/>
              <a:ext cx="727193" cy="907777"/>
            </a:xfrm>
            <a:prstGeom prst="rect">
              <a:avLst/>
            </a:prstGeom>
            <a:noFill/>
            <a:ln>
              <a:noFill/>
            </a:ln>
          </p:spPr>
        </p:pic>
      </p:grpSp>
      <p:grpSp>
        <p:nvGrpSpPr>
          <p:cNvPr id="393" name="Google Shape;393;p2"/>
          <p:cNvGrpSpPr/>
          <p:nvPr/>
        </p:nvGrpSpPr>
        <p:grpSpPr>
          <a:xfrm>
            <a:off x="2081062" y="4605387"/>
            <a:ext cx="856169" cy="1062708"/>
            <a:chOff x="6016377" y="2646363"/>
            <a:chExt cx="1371048" cy="1618406"/>
          </a:xfrm>
        </p:grpSpPr>
        <p:pic>
          <p:nvPicPr>
            <p:cNvPr id="394" name="Google Shape;394;p2" descr="C:\Users\kenko\AppData\Local\Microsoft\Windows\Temporary Internet Files\Content.IE5\0C4QJRDR\MC900441738[1].png"/>
            <p:cNvPicPr preferRelativeResize="0"/>
            <p:nvPr/>
          </p:nvPicPr>
          <p:blipFill rotWithShape="1">
            <a:blip r:embed="rId5">
              <a:alphaModFix/>
            </a:blip>
            <a:srcRect/>
            <a:stretch/>
          </p:blipFill>
          <p:spPr>
            <a:xfrm>
              <a:off x="6016377" y="2646363"/>
              <a:ext cx="1214685" cy="1214685"/>
            </a:xfrm>
            <a:prstGeom prst="rect">
              <a:avLst/>
            </a:prstGeom>
            <a:noFill/>
            <a:ln>
              <a:noFill/>
            </a:ln>
          </p:spPr>
        </p:pic>
        <p:pic>
          <p:nvPicPr>
            <p:cNvPr id="395" name="Google Shape;395;p2" descr="C:\Users\kenko\AppData\Local\Microsoft\Windows\Temporary Internet Files\Content.IE5\0C4QJRDR\MC900428949[1].wmf"/>
            <p:cNvPicPr preferRelativeResize="0"/>
            <p:nvPr/>
          </p:nvPicPr>
          <p:blipFill rotWithShape="1">
            <a:blip r:embed="rId6">
              <a:alphaModFix/>
            </a:blip>
            <a:srcRect/>
            <a:stretch/>
          </p:blipFill>
          <p:spPr>
            <a:xfrm>
              <a:off x="6660232" y="3356992"/>
              <a:ext cx="727193" cy="907777"/>
            </a:xfrm>
            <a:prstGeom prst="rect">
              <a:avLst/>
            </a:prstGeom>
            <a:noFill/>
            <a:ln>
              <a:noFill/>
            </a:ln>
          </p:spPr>
        </p:pic>
      </p:grpSp>
      <p:pic>
        <p:nvPicPr>
          <p:cNvPr id="397" name="Google Shape;397;p2" descr="立っているおじさんのイラスト（ポーズ） | かわいいフリー素材集 いらすとや"/>
          <p:cNvPicPr preferRelativeResize="0"/>
          <p:nvPr/>
        </p:nvPicPr>
        <p:blipFill rotWithShape="1">
          <a:blip r:embed="rId7">
            <a:alphaModFix/>
          </a:blip>
          <a:srcRect/>
          <a:stretch/>
        </p:blipFill>
        <p:spPr>
          <a:xfrm>
            <a:off x="1526759" y="4605387"/>
            <a:ext cx="422454" cy="906067"/>
          </a:xfrm>
          <a:prstGeom prst="rect">
            <a:avLst/>
          </a:prstGeom>
          <a:noFill/>
          <a:ln>
            <a:noFill/>
          </a:ln>
        </p:spPr>
      </p:pic>
      <p:grpSp>
        <p:nvGrpSpPr>
          <p:cNvPr id="398" name="Google Shape;398;p2"/>
          <p:cNvGrpSpPr/>
          <p:nvPr/>
        </p:nvGrpSpPr>
        <p:grpSpPr>
          <a:xfrm>
            <a:off x="8067335" y="3121761"/>
            <a:ext cx="856169" cy="1062708"/>
            <a:chOff x="6016377" y="2646363"/>
            <a:chExt cx="1371048" cy="1618406"/>
          </a:xfrm>
        </p:grpSpPr>
        <p:pic>
          <p:nvPicPr>
            <p:cNvPr id="399" name="Google Shape;399;p2" descr="C:\Users\kenko\AppData\Local\Microsoft\Windows\Temporary Internet Files\Content.IE5\0C4QJRDR\MC900441738[1].png"/>
            <p:cNvPicPr preferRelativeResize="0"/>
            <p:nvPr/>
          </p:nvPicPr>
          <p:blipFill rotWithShape="1">
            <a:blip r:embed="rId5">
              <a:alphaModFix/>
            </a:blip>
            <a:srcRect/>
            <a:stretch/>
          </p:blipFill>
          <p:spPr>
            <a:xfrm>
              <a:off x="6016377" y="2646363"/>
              <a:ext cx="1214685" cy="1214685"/>
            </a:xfrm>
            <a:prstGeom prst="rect">
              <a:avLst/>
            </a:prstGeom>
            <a:noFill/>
            <a:ln>
              <a:noFill/>
            </a:ln>
          </p:spPr>
        </p:pic>
        <p:pic>
          <p:nvPicPr>
            <p:cNvPr id="400" name="Google Shape;400;p2" descr="C:\Users\kenko\AppData\Local\Microsoft\Windows\Temporary Internet Files\Content.IE5\0C4QJRDR\MC900428949[1].wmf"/>
            <p:cNvPicPr preferRelativeResize="0"/>
            <p:nvPr/>
          </p:nvPicPr>
          <p:blipFill rotWithShape="1">
            <a:blip r:embed="rId6">
              <a:alphaModFix/>
            </a:blip>
            <a:srcRect/>
            <a:stretch/>
          </p:blipFill>
          <p:spPr>
            <a:xfrm>
              <a:off x="6660232" y="3356992"/>
              <a:ext cx="727193" cy="907777"/>
            </a:xfrm>
            <a:prstGeom prst="rect">
              <a:avLst/>
            </a:prstGeom>
            <a:noFill/>
            <a:ln>
              <a:noFill/>
            </a:ln>
          </p:spPr>
        </p:pic>
      </p:grpSp>
      <p:grpSp>
        <p:nvGrpSpPr>
          <p:cNvPr id="401" name="Google Shape;401;p2"/>
          <p:cNvGrpSpPr/>
          <p:nvPr/>
        </p:nvGrpSpPr>
        <p:grpSpPr>
          <a:xfrm>
            <a:off x="5552553" y="5557168"/>
            <a:ext cx="856169" cy="1062708"/>
            <a:chOff x="6016377" y="2646363"/>
            <a:chExt cx="1371048" cy="1618406"/>
          </a:xfrm>
        </p:grpSpPr>
        <p:pic>
          <p:nvPicPr>
            <p:cNvPr id="402" name="Google Shape;402;p2" descr="C:\Users\kenko\AppData\Local\Microsoft\Windows\Temporary Internet Files\Content.IE5\0C4QJRDR\MC900441738[1].png"/>
            <p:cNvPicPr preferRelativeResize="0"/>
            <p:nvPr/>
          </p:nvPicPr>
          <p:blipFill rotWithShape="1">
            <a:blip r:embed="rId5">
              <a:alphaModFix/>
            </a:blip>
            <a:srcRect/>
            <a:stretch/>
          </p:blipFill>
          <p:spPr>
            <a:xfrm>
              <a:off x="6016377" y="2646363"/>
              <a:ext cx="1214685" cy="1214685"/>
            </a:xfrm>
            <a:prstGeom prst="rect">
              <a:avLst/>
            </a:prstGeom>
            <a:noFill/>
            <a:ln>
              <a:noFill/>
            </a:ln>
          </p:spPr>
        </p:pic>
        <p:pic>
          <p:nvPicPr>
            <p:cNvPr id="403" name="Google Shape;403;p2" descr="C:\Users\kenko\AppData\Local\Microsoft\Windows\Temporary Internet Files\Content.IE5\0C4QJRDR\MC900428949[1].wmf"/>
            <p:cNvPicPr preferRelativeResize="0"/>
            <p:nvPr/>
          </p:nvPicPr>
          <p:blipFill rotWithShape="1">
            <a:blip r:embed="rId6">
              <a:alphaModFix/>
            </a:blip>
            <a:srcRect/>
            <a:stretch/>
          </p:blipFill>
          <p:spPr>
            <a:xfrm>
              <a:off x="6660232" y="3356992"/>
              <a:ext cx="727193" cy="907777"/>
            </a:xfrm>
            <a:prstGeom prst="rect">
              <a:avLst/>
            </a:prstGeom>
            <a:noFill/>
            <a:ln>
              <a:noFill/>
            </a:ln>
          </p:spPr>
        </p:pic>
      </p:grpSp>
      <p:grpSp>
        <p:nvGrpSpPr>
          <p:cNvPr id="404" name="Google Shape;404;p2"/>
          <p:cNvGrpSpPr/>
          <p:nvPr/>
        </p:nvGrpSpPr>
        <p:grpSpPr>
          <a:xfrm>
            <a:off x="3501500" y="3121761"/>
            <a:ext cx="856169" cy="1062708"/>
            <a:chOff x="6016377" y="2646363"/>
            <a:chExt cx="1371048" cy="1618406"/>
          </a:xfrm>
        </p:grpSpPr>
        <p:pic>
          <p:nvPicPr>
            <p:cNvPr id="405" name="Google Shape;405;p2" descr="C:\Users\kenko\AppData\Local\Microsoft\Windows\Temporary Internet Files\Content.IE5\0C4QJRDR\MC900441738[1].png"/>
            <p:cNvPicPr preferRelativeResize="0"/>
            <p:nvPr/>
          </p:nvPicPr>
          <p:blipFill rotWithShape="1">
            <a:blip r:embed="rId5">
              <a:alphaModFix/>
            </a:blip>
            <a:srcRect/>
            <a:stretch/>
          </p:blipFill>
          <p:spPr>
            <a:xfrm>
              <a:off x="6016377" y="2646363"/>
              <a:ext cx="1214685" cy="1214685"/>
            </a:xfrm>
            <a:prstGeom prst="rect">
              <a:avLst/>
            </a:prstGeom>
            <a:noFill/>
            <a:ln>
              <a:noFill/>
            </a:ln>
          </p:spPr>
        </p:pic>
        <p:pic>
          <p:nvPicPr>
            <p:cNvPr id="406" name="Google Shape;406;p2" descr="C:\Users\kenko\AppData\Local\Microsoft\Windows\Temporary Internet Files\Content.IE5\0C4QJRDR\MC900428949[1].wmf"/>
            <p:cNvPicPr preferRelativeResize="0"/>
            <p:nvPr/>
          </p:nvPicPr>
          <p:blipFill rotWithShape="1">
            <a:blip r:embed="rId6">
              <a:alphaModFix/>
            </a:blip>
            <a:srcRect/>
            <a:stretch/>
          </p:blipFill>
          <p:spPr>
            <a:xfrm>
              <a:off x="6660232" y="3356992"/>
              <a:ext cx="727193" cy="907777"/>
            </a:xfrm>
            <a:prstGeom prst="rect">
              <a:avLst/>
            </a:prstGeom>
            <a:noFill/>
            <a:ln>
              <a:noFill/>
            </a:ln>
          </p:spPr>
        </p:pic>
      </p:grpSp>
      <p:sp>
        <p:nvSpPr>
          <p:cNvPr id="407" name="Google Shape;407;p2"/>
          <p:cNvSpPr txBox="1"/>
          <p:nvPr/>
        </p:nvSpPr>
        <p:spPr>
          <a:xfrm>
            <a:off x="1860454" y="4330929"/>
            <a:ext cx="1199742" cy="338514"/>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lt1"/>
                </a:solidFill>
                <a:latin typeface="Meiryo UI" panose="020B0604030504040204" pitchFamily="50" charset="-128"/>
                <a:ea typeface="Meiryo UI" panose="020B0604030504040204" pitchFamily="50" charset="-128"/>
                <a:sym typeface="Arial"/>
              </a:rPr>
              <a:t>同意取得！</a:t>
            </a:r>
            <a:endParaRPr sz="160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408" name="Google Shape;408;p2"/>
          <p:cNvSpPr/>
          <p:nvPr/>
        </p:nvSpPr>
        <p:spPr>
          <a:xfrm>
            <a:off x="3373788" y="4140599"/>
            <a:ext cx="5777999" cy="714459"/>
          </a:xfrm>
          <a:prstGeom prst="rightArrow">
            <a:avLst>
              <a:gd name="adj1" fmla="val 50000"/>
              <a:gd name="adj2" fmla="val 50000"/>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UI" panose="020B0604030504040204" pitchFamily="50" charset="-128"/>
                <a:ea typeface="Meiryo UI" panose="020B0604030504040204" pitchFamily="50" charset="-128"/>
                <a:sym typeface="Arial"/>
              </a:rPr>
              <a:t>同意は1度取得すれば、参加施設内で情報共有可能（＝包括同意）</a:t>
            </a:r>
            <a:endParaRPr sz="140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2" name="テキスト ボックス 1">
            <a:extLst>
              <a:ext uri="{FF2B5EF4-FFF2-40B4-BE49-F238E27FC236}">
                <a16:creationId xmlns:a16="http://schemas.microsoft.com/office/drawing/2014/main" id="{11915743-4869-42FE-8501-B9BFC1717DC7}"/>
              </a:ext>
            </a:extLst>
          </p:cNvPr>
          <p:cNvSpPr txBox="1"/>
          <p:nvPr/>
        </p:nvSpPr>
        <p:spPr>
          <a:xfrm>
            <a:off x="5230369" y="5056951"/>
            <a:ext cx="1569660" cy="369332"/>
          </a:xfrm>
          <a:prstGeom prst="rect">
            <a:avLst/>
          </a:prstGeom>
          <a:noFill/>
        </p:spPr>
        <p:txBody>
          <a:bodyPr wrap="none" rtlCol="0">
            <a:spAutoFit/>
          </a:bodyPr>
          <a:lstStyle/>
          <a:p>
            <a:r>
              <a:rPr kumimoji="1" lang="ja-JP" altLang="en-US" b="1" dirty="0">
                <a:solidFill>
                  <a:srgbClr val="FF0000"/>
                </a:solidFill>
              </a:rPr>
              <a:t>さくらネット</a:t>
            </a:r>
          </a:p>
        </p:txBody>
      </p:sp>
    </p:spTree>
    <p:extLst>
      <p:ext uri="{BB962C8B-B14F-4D97-AF65-F5344CB8AC3E}">
        <p14:creationId xmlns:p14="http://schemas.microsoft.com/office/powerpoint/2010/main" val="76730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セキュリティ</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は大丈夫？</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232" name="Google Shape;232;p25"/>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11</a:t>
            </a:fld>
            <a:endParaRPr sz="1200" dirty="0">
              <a:latin typeface="Meiryo UI" panose="020B0604030504040204" pitchFamily="50" charset="-128"/>
              <a:ea typeface="Meiryo UI" panose="020B0604030504040204" pitchFamily="50" charset="-128"/>
              <a:cs typeface="Arial"/>
              <a:sym typeface="Arial"/>
            </a:endParaRPr>
          </a:p>
        </p:txBody>
      </p:sp>
      <p:grpSp>
        <p:nvGrpSpPr>
          <p:cNvPr id="2" name="グループ化 1">
            <a:extLst>
              <a:ext uri="{FF2B5EF4-FFF2-40B4-BE49-F238E27FC236}">
                <a16:creationId xmlns:a16="http://schemas.microsoft.com/office/drawing/2014/main" id="{F95DE2B5-E5A4-404B-95BE-4A36B16CBF56}"/>
              </a:ext>
            </a:extLst>
          </p:cNvPr>
          <p:cNvGrpSpPr/>
          <p:nvPr/>
        </p:nvGrpSpPr>
        <p:grpSpPr>
          <a:xfrm>
            <a:off x="63355" y="1601078"/>
            <a:ext cx="6730686" cy="4277192"/>
            <a:chOff x="1722847" y="737843"/>
            <a:chExt cx="7845307" cy="5000468"/>
          </a:xfrm>
        </p:grpSpPr>
        <p:sp>
          <p:nvSpPr>
            <p:cNvPr id="233" name="Google Shape;233;p25"/>
            <p:cNvSpPr txBox="1"/>
            <p:nvPr/>
          </p:nvSpPr>
          <p:spPr>
            <a:xfrm>
              <a:off x="2680344" y="737843"/>
              <a:ext cx="6206070" cy="539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dirty="0">
                  <a:solidFill>
                    <a:srgbClr val="000000"/>
                  </a:solidFill>
                  <a:latin typeface="Meiryo UI" panose="020B0604030504040204" pitchFamily="50" charset="-128"/>
                  <a:ea typeface="Meiryo UI" panose="020B0604030504040204" pitchFamily="50" charset="-128"/>
                  <a:sym typeface="Arial"/>
                </a:rPr>
                <a:t>ガイドラインに準拠したシステムでしょうか？</a:t>
              </a:r>
              <a:endParaRPr sz="2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234" name="Google Shape;234;p25"/>
            <p:cNvSpPr txBox="1"/>
            <p:nvPr/>
          </p:nvSpPr>
          <p:spPr>
            <a:xfrm>
              <a:off x="1998606" y="2005107"/>
              <a:ext cx="7569548" cy="5396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1" i="0" u="none" strike="noStrike" cap="none" dirty="0">
                  <a:solidFill>
                    <a:srgbClr val="0070C0"/>
                  </a:solidFill>
                  <a:latin typeface="Meiryo UI" panose="020B0604030504040204" pitchFamily="50" charset="-128"/>
                  <a:ea typeface="Meiryo UI" panose="020B0604030504040204" pitchFamily="50" charset="-128"/>
                  <a:sym typeface="Arial"/>
                </a:rPr>
                <a:t>国のガイドラインに沿ったシステム</a:t>
              </a:r>
              <a:r>
                <a:rPr lang="ja-JP" sz="2400" b="0" i="0" u="none" strike="noStrike" cap="none" dirty="0">
                  <a:solidFill>
                    <a:schemeClr val="dk1"/>
                  </a:solidFill>
                  <a:latin typeface="Meiryo UI" panose="020B0604030504040204" pitchFamily="50" charset="-128"/>
                  <a:ea typeface="Meiryo UI" panose="020B0604030504040204" pitchFamily="50" charset="-128"/>
                  <a:sym typeface="Arial"/>
                </a:rPr>
                <a:t>の構築を行います。</a:t>
              </a:r>
              <a:endParaRPr sz="2400" b="0" i="0" u="none" strike="noStrike" cap="none" dirty="0">
                <a:solidFill>
                  <a:schemeClr val="dk1"/>
                </a:solidFill>
                <a:latin typeface="Meiryo UI" panose="020B0604030504040204" pitchFamily="50" charset="-128"/>
                <a:ea typeface="Meiryo UI" panose="020B0604030504040204" pitchFamily="50" charset="-128"/>
                <a:sym typeface="Arial"/>
              </a:endParaRPr>
            </a:p>
          </p:txBody>
        </p:sp>
        <p:sp>
          <p:nvSpPr>
            <p:cNvPr id="235" name="Google Shape;235;p25"/>
            <p:cNvSpPr/>
            <p:nvPr/>
          </p:nvSpPr>
          <p:spPr>
            <a:xfrm rot="5400000">
              <a:off x="5267130" y="367034"/>
              <a:ext cx="450505" cy="2605876"/>
            </a:xfrm>
            <a:prstGeom prst="rightArrow">
              <a:avLst>
                <a:gd name="adj1" fmla="val 50000"/>
                <a:gd name="adj2" fmla="val 50000"/>
              </a:avLst>
            </a:prstGeom>
            <a:solidFill>
              <a:schemeClr val="accent1"/>
            </a:solidFill>
            <a:ln w="12700" cap="flat" cmpd="sng">
              <a:solidFill>
                <a:srgbClr val="123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eiryo UI" panose="020B0604030504040204" pitchFamily="50" charset="-128"/>
                <a:ea typeface="Meiryo UI" panose="020B0604030504040204" pitchFamily="50" charset="-128"/>
                <a:sym typeface="Arial"/>
              </a:endParaRPr>
            </a:p>
          </p:txBody>
        </p:sp>
        <p:pic>
          <p:nvPicPr>
            <p:cNvPr id="236" name="Google Shape;236;p25"/>
            <p:cNvPicPr preferRelativeResize="0"/>
            <p:nvPr/>
          </p:nvPicPr>
          <p:blipFill rotWithShape="1">
            <a:blip r:embed="rId3">
              <a:alphaModFix/>
            </a:blip>
            <a:srcRect/>
            <a:stretch/>
          </p:blipFill>
          <p:spPr>
            <a:xfrm>
              <a:off x="3312983" y="2867154"/>
              <a:ext cx="4017210" cy="1152921"/>
            </a:xfrm>
            <a:prstGeom prst="rect">
              <a:avLst/>
            </a:prstGeom>
            <a:noFill/>
            <a:ln>
              <a:noFill/>
            </a:ln>
          </p:spPr>
        </p:pic>
        <p:pic>
          <p:nvPicPr>
            <p:cNvPr id="237" name="Google Shape;237;p25"/>
            <p:cNvPicPr preferRelativeResize="0"/>
            <p:nvPr/>
          </p:nvPicPr>
          <p:blipFill rotWithShape="1">
            <a:blip r:embed="rId4">
              <a:alphaModFix/>
            </a:blip>
            <a:srcRect/>
            <a:stretch/>
          </p:blipFill>
          <p:spPr>
            <a:xfrm>
              <a:off x="1722847" y="4420456"/>
              <a:ext cx="4223892" cy="1317855"/>
            </a:xfrm>
            <a:prstGeom prst="rect">
              <a:avLst/>
            </a:prstGeom>
            <a:noFill/>
            <a:ln>
              <a:noFill/>
            </a:ln>
          </p:spPr>
        </p:pic>
        <p:pic>
          <p:nvPicPr>
            <p:cNvPr id="238" name="Google Shape;238;p25"/>
            <p:cNvPicPr preferRelativeResize="0"/>
            <p:nvPr/>
          </p:nvPicPr>
          <p:blipFill rotWithShape="1">
            <a:blip r:embed="rId5">
              <a:alphaModFix/>
            </a:blip>
            <a:srcRect/>
            <a:stretch/>
          </p:blipFill>
          <p:spPr>
            <a:xfrm>
              <a:off x="5732814" y="4308018"/>
              <a:ext cx="3411186" cy="1328567"/>
            </a:xfrm>
            <a:prstGeom prst="rect">
              <a:avLst/>
            </a:prstGeom>
            <a:noFill/>
            <a:ln>
              <a:noFill/>
            </a:ln>
          </p:spPr>
        </p:pic>
      </p:grpSp>
      <p:grpSp>
        <p:nvGrpSpPr>
          <p:cNvPr id="11" name="グループ化 10">
            <a:extLst>
              <a:ext uri="{FF2B5EF4-FFF2-40B4-BE49-F238E27FC236}">
                <a16:creationId xmlns:a16="http://schemas.microsoft.com/office/drawing/2014/main" id="{8AC9C2CE-2E3A-41BD-B4C3-AEB22B668AD9}"/>
              </a:ext>
            </a:extLst>
          </p:cNvPr>
          <p:cNvGrpSpPr/>
          <p:nvPr/>
        </p:nvGrpSpPr>
        <p:grpSpPr>
          <a:xfrm>
            <a:off x="6969966" y="1229502"/>
            <a:ext cx="5063249" cy="4648768"/>
            <a:chOff x="671333" y="1065045"/>
            <a:chExt cx="5063249" cy="4648768"/>
          </a:xfrm>
        </p:grpSpPr>
        <p:sp>
          <p:nvSpPr>
            <p:cNvPr id="12" name="Google Shape;246;p26">
              <a:extLst>
                <a:ext uri="{FF2B5EF4-FFF2-40B4-BE49-F238E27FC236}">
                  <a16:creationId xmlns:a16="http://schemas.microsoft.com/office/drawing/2014/main" id="{B0D326B6-7A69-4C66-BD3A-4DD3E8138D07}"/>
                </a:ext>
              </a:extLst>
            </p:cNvPr>
            <p:cNvSpPr txBox="1"/>
            <p:nvPr/>
          </p:nvSpPr>
          <p:spPr>
            <a:xfrm>
              <a:off x="929901" y="1330485"/>
              <a:ext cx="4427501" cy="8509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施設内のシステムから患者情報を収集し、同意いただいた患者様の医療・介護情報だけを自動選別してクラウドサーバーにアップロードします。</a:t>
              </a:r>
              <a:endParaRPr>
                <a:latin typeface="Meiryo UI" panose="020B0604030504040204" pitchFamily="50" charset="-128"/>
                <a:ea typeface="Meiryo UI" panose="020B0604030504040204" pitchFamily="50" charset="-128"/>
              </a:endParaRPr>
            </a:p>
          </p:txBody>
        </p:sp>
        <p:sp>
          <p:nvSpPr>
            <p:cNvPr id="13" name="Google Shape;247;p26">
              <a:extLst>
                <a:ext uri="{FF2B5EF4-FFF2-40B4-BE49-F238E27FC236}">
                  <a16:creationId xmlns:a16="http://schemas.microsoft.com/office/drawing/2014/main" id="{0B0C5B21-3FED-4A2C-9A70-F737540C1386}"/>
                </a:ext>
              </a:extLst>
            </p:cNvPr>
            <p:cNvSpPr/>
            <p:nvPr/>
          </p:nvSpPr>
          <p:spPr>
            <a:xfrm>
              <a:off x="672438" y="1066706"/>
              <a:ext cx="329631" cy="309646"/>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ja-JP" sz="1600" b="0" i="0" u="none" strike="noStrike" cap="none">
                  <a:solidFill>
                    <a:srgbClr val="FFFFFF"/>
                  </a:solidFill>
                  <a:latin typeface="Meiryo UI" panose="020B0604030504040204" pitchFamily="50" charset="-128"/>
                  <a:ea typeface="Meiryo UI" panose="020B0604030504040204" pitchFamily="50" charset="-128"/>
                  <a:sym typeface="Arial"/>
                </a:rPr>
                <a:t>1</a:t>
              </a:r>
              <a:endParaRPr sz="16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4" name="Google Shape;248;p26">
              <a:extLst>
                <a:ext uri="{FF2B5EF4-FFF2-40B4-BE49-F238E27FC236}">
                  <a16:creationId xmlns:a16="http://schemas.microsoft.com/office/drawing/2014/main" id="{6CB047A5-532C-42A7-8064-C2CCB4566C37}"/>
                </a:ext>
              </a:extLst>
            </p:cNvPr>
            <p:cNvSpPr/>
            <p:nvPr/>
          </p:nvSpPr>
          <p:spPr>
            <a:xfrm>
              <a:off x="953905" y="1065045"/>
              <a:ext cx="4473454" cy="309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同意住民（患者）の情報のみを収集</a:t>
              </a:r>
              <a:endParaRPr>
                <a:latin typeface="Meiryo UI" panose="020B0604030504040204" pitchFamily="50" charset="-128"/>
                <a:ea typeface="Meiryo UI" panose="020B0604030504040204" pitchFamily="50" charset="-128"/>
              </a:endParaRPr>
            </a:p>
          </p:txBody>
        </p:sp>
        <p:sp>
          <p:nvSpPr>
            <p:cNvPr id="15" name="Google Shape;249;p26">
              <a:extLst>
                <a:ext uri="{FF2B5EF4-FFF2-40B4-BE49-F238E27FC236}">
                  <a16:creationId xmlns:a16="http://schemas.microsoft.com/office/drawing/2014/main" id="{82D8ABD3-2295-45A6-A352-275C3D86C37F}"/>
                </a:ext>
              </a:extLst>
            </p:cNvPr>
            <p:cNvSpPr txBox="1"/>
            <p:nvPr/>
          </p:nvSpPr>
          <p:spPr>
            <a:xfrm>
              <a:off x="953905" y="2631284"/>
              <a:ext cx="4780677" cy="6050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Meiryo UI" panose="020B0604030504040204" pitchFamily="50" charset="-128"/>
                  <a:ea typeface="Meiryo UI" panose="020B0604030504040204" pitchFamily="50" charset="-128"/>
                  <a:sym typeface="Arial"/>
                </a:rPr>
                <a:t>暗号化技術（Ipsec-VPN）を用い</a:t>
              </a:r>
              <a:endParaRPr sz="16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Meiryo UI" panose="020B0604030504040204" pitchFamily="50" charset="-128"/>
                  <a:ea typeface="Meiryo UI" panose="020B0604030504040204" pitchFamily="50" charset="-128"/>
                  <a:sym typeface="Arial"/>
                </a:rPr>
                <a:t>て安全に通信を行います。</a:t>
              </a:r>
              <a:endParaRPr dirty="0">
                <a:latin typeface="Meiryo UI" panose="020B0604030504040204" pitchFamily="50" charset="-128"/>
                <a:ea typeface="Meiryo UI" panose="020B0604030504040204" pitchFamily="50" charset="-128"/>
              </a:endParaRPr>
            </a:p>
          </p:txBody>
        </p:sp>
        <p:sp>
          <p:nvSpPr>
            <p:cNvPr id="16" name="Google Shape;250;p26">
              <a:extLst>
                <a:ext uri="{FF2B5EF4-FFF2-40B4-BE49-F238E27FC236}">
                  <a16:creationId xmlns:a16="http://schemas.microsoft.com/office/drawing/2014/main" id="{A1105052-8ABD-401F-87E8-BD7CD9F7D2A5}"/>
                </a:ext>
              </a:extLst>
            </p:cNvPr>
            <p:cNvSpPr/>
            <p:nvPr/>
          </p:nvSpPr>
          <p:spPr>
            <a:xfrm>
              <a:off x="672438" y="2356430"/>
              <a:ext cx="329631" cy="309646"/>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ja-JP" sz="1600" b="0" i="0" u="none" strike="noStrike" cap="none">
                  <a:solidFill>
                    <a:srgbClr val="FFFFFF"/>
                  </a:solidFill>
                  <a:latin typeface="Meiryo UI" panose="020B0604030504040204" pitchFamily="50" charset="-128"/>
                  <a:ea typeface="Meiryo UI" panose="020B0604030504040204" pitchFamily="50" charset="-128"/>
                  <a:sym typeface="Arial"/>
                </a:rPr>
                <a:t>2</a:t>
              </a:r>
              <a:endParaRPr sz="16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17" name="Google Shape;251;p26">
              <a:extLst>
                <a:ext uri="{FF2B5EF4-FFF2-40B4-BE49-F238E27FC236}">
                  <a16:creationId xmlns:a16="http://schemas.microsoft.com/office/drawing/2014/main" id="{A2DE8629-C387-4D77-8D89-86269FE49DED}"/>
                </a:ext>
              </a:extLst>
            </p:cNvPr>
            <p:cNvSpPr/>
            <p:nvPr/>
          </p:nvSpPr>
          <p:spPr>
            <a:xfrm>
              <a:off x="953905" y="2354769"/>
              <a:ext cx="2731230" cy="309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暗号化通信</a:t>
              </a:r>
              <a:endParaRPr>
                <a:latin typeface="Meiryo UI" panose="020B0604030504040204" pitchFamily="50" charset="-128"/>
                <a:ea typeface="Meiryo UI" panose="020B0604030504040204" pitchFamily="50" charset="-128"/>
              </a:endParaRPr>
            </a:p>
          </p:txBody>
        </p:sp>
        <p:sp>
          <p:nvSpPr>
            <p:cNvPr id="18" name="Google Shape;252;p26">
              <a:extLst>
                <a:ext uri="{FF2B5EF4-FFF2-40B4-BE49-F238E27FC236}">
                  <a16:creationId xmlns:a16="http://schemas.microsoft.com/office/drawing/2014/main" id="{F1FDF8E8-7A60-40D9-B803-73DA8349EE73}"/>
                </a:ext>
              </a:extLst>
            </p:cNvPr>
            <p:cNvSpPr txBox="1"/>
            <p:nvPr/>
          </p:nvSpPr>
          <p:spPr>
            <a:xfrm>
              <a:off x="954478" y="3870003"/>
              <a:ext cx="44263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不正侵入や攻撃を検知し、自動的に遮断します。</a:t>
              </a:r>
              <a:endParaRPr>
                <a:latin typeface="Meiryo UI" panose="020B0604030504040204" pitchFamily="50" charset="-128"/>
                <a:ea typeface="Meiryo UI" panose="020B0604030504040204" pitchFamily="50" charset="-128"/>
              </a:endParaRPr>
            </a:p>
          </p:txBody>
        </p:sp>
        <p:sp>
          <p:nvSpPr>
            <p:cNvPr id="19" name="Google Shape;253;p26">
              <a:extLst>
                <a:ext uri="{FF2B5EF4-FFF2-40B4-BE49-F238E27FC236}">
                  <a16:creationId xmlns:a16="http://schemas.microsoft.com/office/drawing/2014/main" id="{4F6C2284-5097-475E-AB97-D073BA98658E}"/>
                </a:ext>
              </a:extLst>
            </p:cNvPr>
            <p:cNvSpPr/>
            <p:nvPr/>
          </p:nvSpPr>
          <p:spPr>
            <a:xfrm>
              <a:off x="672438" y="3553328"/>
              <a:ext cx="329631" cy="309646"/>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ja-JP" sz="1600" b="0" i="0" u="none" strike="noStrike" cap="none">
                  <a:solidFill>
                    <a:srgbClr val="FFFFFF"/>
                  </a:solidFill>
                  <a:latin typeface="Meiryo UI" panose="020B0604030504040204" pitchFamily="50" charset="-128"/>
                  <a:ea typeface="Meiryo UI" panose="020B0604030504040204" pitchFamily="50" charset="-128"/>
                  <a:sym typeface="Arial"/>
                </a:rPr>
                <a:t>3</a:t>
              </a:r>
              <a:endParaRPr sz="16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20" name="Google Shape;254;p26">
              <a:extLst>
                <a:ext uri="{FF2B5EF4-FFF2-40B4-BE49-F238E27FC236}">
                  <a16:creationId xmlns:a16="http://schemas.microsoft.com/office/drawing/2014/main" id="{FD9E8DD2-87BF-41DD-AB19-E3952E8359AE}"/>
                </a:ext>
              </a:extLst>
            </p:cNvPr>
            <p:cNvSpPr/>
            <p:nvPr/>
          </p:nvSpPr>
          <p:spPr>
            <a:xfrm>
              <a:off x="953905" y="3551667"/>
              <a:ext cx="2731230" cy="309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不正侵入防止</a:t>
              </a:r>
              <a:endParaRPr>
                <a:latin typeface="Meiryo UI" panose="020B0604030504040204" pitchFamily="50" charset="-128"/>
                <a:ea typeface="Meiryo UI" panose="020B0604030504040204" pitchFamily="50" charset="-128"/>
              </a:endParaRPr>
            </a:p>
          </p:txBody>
        </p:sp>
        <p:sp>
          <p:nvSpPr>
            <p:cNvPr id="21" name="Google Shape;255;p26">
              <a:extLst>
                <a:ext uri="{FF2B5EF4-FFF2-40B4-BE49-F238E27FC236}">
                  <a16:creationId xmlns:a16="http://schemas.microsoft.com/office/drawing/2014/main" id="{7CC2C297-A13A-474C-9D99-C25CC0C2AC32}"/>
                </a:ext>
              </a:extLst>
            </p:cNvPr>
            <p:cNvSpPr txBox="1"/>
            <p:nvPr/>
          </p:nvSpPr>
          <p:spPr>
            <a:xfrm>
              <a:off x="1002070" y="5108723"/>
              <a:ext cx="4426395" cy="6050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サーバーにアンチウィルスソフトを導入し、ウィルスチェックを実施します。</a:t>
              </a:r>
              <a:endParaRPr>
                <a:latin typeface="Meiryo UI" panose="020B0604030504040204" pitchFamily="50" charset="-128"/>
                <a:ea typeface="Meiryo UI" panose="020B0604030504040204" pitchFamily="50" charset="-128"/>
              </a:endParaRPr>
            </a:p>
          </p:txBody>
        </p:sp>
        <p:sp>
          <p:nvSpPr>
            <p:cNvPr id="22" name="Google Shape;256;p26">
              <a:extLst>
                <a:ext uri="{FF2B5EF4-FFF2-40B4-BE49-F238E27FC236}">
                  <a16:creationId xmlns:a16="http://schemas.microsoft.com/office/drawing/2014/main" id="{113981C5-7D58-4A66-A23F-9D7C658DCCEB}"/>
                </a:ext>
              </a:extLst>
            </p:cNvPr>
            <p:cNvSpPr/>
            <p:nvPr/>
          </p:nvSpPr>
          <p:spPr>
            <a:xfrm>
              <a:off x="672438" y="4792048"/>
              <a:ext cx="329631" cy="309646"/>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Arial"/>
                <a:buNone/>
              </a:pPr>
              <a:r>
                <a:rPr lang="ja-JP" sz="1600" b="0" i="0" u="none" strike="noStrike" cap="none">
                  <a:solidFill>
                    <a:srgbClr val="FFFFFF"/>
                  </a:solidFill>
                  <a:latin typeface="Meiryo UI" panose="020B0604030504040204" pitchFamily="50" charset="-128"/>
                  <a:ea typeface="Meiryo UI" panose="020B0604030504040204" pitchFamily="50" charset="-128"/>
                  <a:sym typeface="Arial"/>
                </a:rPr>
                <a:t>4</a:t>
              </a:r>
              <a:endParaRPr sz="1600" b="0" i="0" u="none" strike="noStrike" cap="none">
                <a:solidFill>
                  <a:srgbClr val="FFFFFF"/>
                </a:solidFill>
                <a:latin typeface="Meiryo UI" panose="020B0604030504040204" pitchFamily="50" charset="-128"/>
                <a:ea typeface="Meiryo UI" panose="020B0604030504040204" pitchFamily="50" charset="-128"/>
                <a:sym typeface="Arial"/>
              </a:endParaRPr>
            </a:p>
          </p:txBody>
        </p:sp>
        <p:sp>
          <p:nvSpPr>
            <p:cNvPr id="23" name="Google Shape;257;p26">
              <a:extLst>
                <a:ext uri="{FF2B5EF4-FFF2-40B4-BE49-F238E27FC236}">
                  <a16:creationId xmlns:a16="http://schemas.microsoft.com/office/drawing/2014/main" id="{310EDE9F-B1C2-4E48-8013-4E83E341D1D0}"/>
                </a:ext>
              </a:extLst>
            </p:cNvPr>
            <p:cNvSpPr/>
            <p:nvPr/>
          </p:nvSpPr>
          <p:spPr>
            <a:xfrm>
              <a:off x="953905" y="4790386"/>
              <a:ext cx="2731230" cy="3096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0000"/>
                  </a:solidFill>
                  <a:latin typeface="Meiryo UI" panose="020B0604030504040204" pitchFamily="50" charset="-128"/>
                  <a:ea typeface="Meiryo UI" panose="020B0604030504040204" pitchFamily="50" charset="-128"/>
                  <a:sym typeface="Arial"/>
                </a:rPr>
                <a:t>ウィルス対策</a:t>
              </a:r>
              <a:endParaRPr>
                <a:latin typeface="Meiryo UI" panose="020B0604030504040204" pitchFamily="50" charset="-128"/>
                <a:ea typeface="Meiryo UI" panose="020B0604030504040204" pitchFamily="50" charset="-128"/>
              </a:endParaRPr>
            </a:p>
          </p:txBody>
        </p:sp>
        <p:cxnSp>
          <p:nvCxnSpPr>
            <p:cNvPr id="24" name="Google Shape;258;p26">
              <a:extLst>
                <a:ext uri="{FF2B5EF4-FFF2-40B4-BE49-F238E27FC236}">
                  <a16:creationId xmlns:a16="http://schemas.microsoft.com/office/drawing/2014/main" id="{ACF124D3-88AF-4E17-9A9B-D640FA7BED11}"/>
                </a:ext>
              </a:extLst>
            </p:cNvPr>
            <p:cNvCxnSpPr/>
            <p:nvPr/>
          </p:nvCxnSpPr>
          <p:spPr>
            <a:xfrm>
              <a:off x="671333" y="5097191"/>
              <a:ext cx="4710042" cy="0"/>
            </a:xfrm>
            <a:prstGeom prst="straightConnector1">
              <a:avLst/>
            </a:prstGeom>
            <a:noFill/>
            <a:ln w="9525" cap="flat" cmpd="sng">
              <a:solidFill>
                <a:srgbClr val="2D2D8A"/>
              </a:solidFill>
              <a:prstDash val="solid"/>
              <a:round/>
              <a:headEnd type="none" w="sm" len="sm"/>
              <a:tailEnd type="none" w="sm" len="sm"/>
            </a:ln>
          </p:spPr>
        </p:cxnSp>
        <p:cxnSp>
          <p:nvCxnSpPr>
            <p:cNvPr id="25" name="Google Shape;259;p26">
              <a:extLst>
                <a:ext uri="{FF2B5EF4-FFF2-40B4-BE49-F238E27FC236}">
                  <a16:creationId xmlns:a16="http://schemas.microsoft.com/office/drawing/2014/main" id="{A52234C9-6321-45AB-8B7B-D8BC470EBD00}"/>
                </a:ext>
              </a:extLst>
            </p:cNvPr>
            <p:cNvCxnSpPr/>
            <p:nvPr/>
          </p:nvCxnSpPr>
          <p:spPr>
            <a:xfrm>
              <a:off x="671333" y="3862974"/>
              <a:ext cx="4710042" cy="0"/>
            </a:xfrm>
            <a:prstGeom prst="straightConnector1">
              <a:avLst/>
            </a:prstGeom>
            <a:noFill/>
            <a:ln w="9525" cap="flat" cmpd="sng">
              <a:solidFill>
                <a:srgbClr val="2D2D8A"/>
              </a:solidFill>
              <a:prstDash val="solid"/>
              <a:round/>
              <a:headEnd type="none" w="sm" len="sm"/>
              <a:tailEnd type="none" w="sm" len="sm"/>
            </a:ln>
          </p:spPr>
        </p:cxnSp>
        <p:cxnSp>
          <p:nvCxnSpPr>
            <p:cNvPr id="26" name="Google Shape;260;p26">
              <a:extLst>
                <a:ext uri="{FF2B5EF4-FFF2-40B4-BE49-F238E27FC236}">
                  <a16:creationId xmlns:a16="http://schemas.microsoft.com/office/drawing/2014/main" id="{CB7415C7-16CB-4581-9517-A32CAFCE47F9}"/>
                </a:ext>
              </a:extLst>
            </p:cNvPr>
            <p:cNvCxnSpPr/>
            <p:nvPr/>
          </p:nvCxnSpPr>
          <p:spPr>
            <a:xfrm>
              <a:off x="671333" y="2659222"/>
              <a:ext cx="4710042" cy="0"/>
            </a:xfrm>
            <a:prstGeom prst="straightConnector1">
              <a:avLst/>
            </a:prstGeom>
            <a:noFill/>
            <a:ln w="9525" cap="flat" cmpd="sng">
              <a:solidFill>
                <a:srgbClr val="2D2D8A"/>
              </a:solidFill>
              <a:prstDash val="solid"/>
              <a:round/>
              <a:headEnd type="none" w="sm" len="sm"/>
              <a:tailEnd type="none" w="sm" len="sm"/>
            </a:ln>
          </p:spPr>
        </p:cxnSp>
        <p:cxnSp>
          <p:nvCxnSpPr>
            <p:cNvPr id="27" name="Google Shape;261;p26">
              <a:extLst>
                <a:ext uri="{FF2B5EF4-FFF2-40B4-BE49-F238E27FC236}">
                  <a16:creationId xmlns:a16="http://schemas.microsoft.com/office/drawing/2014/main" id="{FF61EA99-D8F3-47AC-B489-AC161CB3FAC3}"/>
                </a:ext>
              </a:extLst>
            </p:cNvPr>
            <p:cNvCxnSpPr/>
            <p:nvPr/>
          </p:nvCxnSpPr>
          <p:spPr>
            <a:xfrm>
              <a:off x="671333" y="1372855"/>
              <a:ext cx="4710042" cy="0"/>
            </a:xfrm>
            <a:prstGeom prst="straightConnector1">
              <a:avLst/>
            </a:prstGeom>
            <a:noFill/>
            <a:ln w="9525" cap="flat" cmpd="sng">
              <a:solidFill>
                <a:srgbClr val="2D2D8A"/>
              </a:solidFill>
              <a:prstDash val="solid"/>
              <a:round/>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名寄せ</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300" name="Google Shape;300;p27"/>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12</a:t>
            </a:fld>
            <a:endParaRPr sz="1200">
              <a:latin typeface="Meiryo UI" panose="020B0604030504040204" pitchFamily="50" charset="-128"/>
              <a:ea typeface="Meiryo UI" panose="020B0604030504040204" pitchFamily="50" charset="-128"/>
              <a:cs typeface="Arial"/>
              <a:sym typeface="Arial"/>
            </a:endParaRPr>
          </a:p>
        </p:txBody>
      </p:sp>
      <p:sp>
        <p:nvSpPr>
          <p:cNvPr id="301" name="Google Shape;301;p27"/>
          <p:cNvSpPr txBox="1"/>
          <p:nvPr/>
        </p:nvSpPr>
        <p:spPr>
          <a:xfrm>
            <a:off x="507795" y="862211"/>
            <a:ext cx="115050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dirty="0">
                <a:solidFill>
                  <a:srgbClr val="000000"/>
                </a:solidFill>
                <a:latin typeface="Meiryo UI" panose="020B0604030504040204" pitchFamily="50" charset="-128"/>
                <a:ea typeface="Meiryo UI" panose="020B0604030504040204" pitchFamily="50" charset="-128"/>
                <a:sym typeface="Arial"/>
              </a:rPr>
              <a:t>複数の施設（病院&amp;クリニック&amp;薬局&amp;介護施設等）に罹っている住民の名寄せはできますか</a:t>
            </a:r>
            <a:endParaRPr sz="2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302" name="Google Shape;302;p27"/>
          <p:cNvSpPr txBox="1"/>
          <p:nvPr/>
        </p:nvSpPr>
        <p:spPr>
          <a:xfrm>
            <a:off x="5542384" y="2586902"/>
            <a:ext cx="6470483"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0" i="0" u="none" strike="noStrike" cap="none" dirty="0">
                <a:solidFill>
                  <a:schemeClr val="dk1"/>
                </a:solidFill>
                <a:latin typeface="Meiryo UI" panose="020B0604030504040204" pitchFamily="50" charset="-128"/>
                <a:ea typeface="Meiryo UI" panose="020B0604030504040204" pitchFamily="50" charset="-128"/>
                <a:sym typeface="Arial"/>
              </a:rPr>
              <a:t>はい、複数の施設に罹っている場合、</a:t>
            </a:r>
            <a:endParaRPr lang="en-US" altLang="ja-JP" sz="2400" b="0" i="0" u="none" strike="noStrike" cap="none" dirty="0">
              <a:solidFill>
                <a:schemeClr val="dk1"/>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endParaRPr lang="en-US" altLang="ja-JP" sz="2400" b="0" i="0" u="none" strike="noStrike" cap="none" dirty="0">
              <a:solidFill>
                <a:schemeClr val="dk1"/>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r>
              <a:rPr lang="ja-JP" sz="2800" b="1" i="0" strike="noStrike" cap="none" dirty="0">
                <a:solidFill>
                  <a:srgbClr val="FF0000"/>
                </a:solidFill>
                <a:latin typeface="Meiryo UI" panose="020B0604030504040204" pitchFamily="50" charset="-128"/>
                <a:ea typeface="Meiryo UI" panose="020B0604030504040204" pitchFamily="50" charset="-128"/>
                <a:sym typeface="Arial"/>
              </a:rPr>
              <a:t>名寄せを行い、</a:t>
            </a:r>
            <a:r>
              <a:rPr lang="en-US" altLang="ja-JP" sz="2800" b="1" i="0" strike="noStrike" cap="none" dirty="0">
                <a:solidFill>
                  <a:srgbClr val="FF0000"/>
                </a:solidFill>
                <a:latin typeface="Meiryo UI" panose="020B0604030504040204" pitchFamily="50" charset="-128"/>
                <a:ea typeface="Meiryo UI" panose="020B0604030504040204" pitchFamily="50" charset="-128"/>
                <a:sym typeface="Arial"/>
              </a:rPr>
              <a:t>1</a:t>
            </a:r>
            <a:r>
              <a:rPr lang="ja-JP" altLang="en-US" sz="2800" b="1" i="0" strike="noStrike" cap="none" dirty="0">
                <a:solidFill>
                  <a:srgbClr val="FF0000"/>
                </a:solidFill>
                <a:latin typeface="Meiryo UI" panose="020B0604030504040204" pitchFamily="50" charset="-128"/>
                <a:ea typeface="Meiryo UI" panose="020B0604030504040204" pitchFamily="50" charset="-128"/>
                <a:sym typeface="Arial"/>
              </a:rPr>
              <a:t>患者　</a:t>
            </a:r>
            <a:r>
              <a:rPr lang="en-US" altLang="ja-JP" sz="2800" b="1" i="0" strike="noStrike" cap="none" dirty="0">
                <a:solidFill>
                  <a:srgbClr val="FF0000"/>
                </a:solidFill>
                <a:latin typeface="Meiryo UI" panose="020B0604030504040204" pitchFamily="50" charset="-128"/>
                <a:ea typeface="Meiryo UI" panose="020B0604030504040204" pitchFamily="50" charset="-128"/>
                <a:sym typeface="Arial"/>
              </a:rPr>
              <a:t>1</a:t>
            </a:r>
            <a:r>
              <a:rPr lang="ja-JP" altLang="en-US" sz="2800" b="1" i="0" strike="noStrike" cap="none" dirty="0">
                <a:solidFill>
                  <a:srgbClr val="FF0000"/>
                </a:solidFill>
                <a:latin typeface="Meiryo UI" panose="020B0604030504040204" pitchFamily="50" charset="-128"/>
                <a:ea typeface="Meiryo UI" panose="020B0604030504040204" pitchFamily="50" charset="-128"/>
                <a:sym typeface="Arial"/>
              </a:rPr>
              <a:t>ＩＤで</a:t>
            </a:r>
            <a:r>
              <a:rPr lang="ja-JP" sz="2800" b="1" i="0" strike="noStrike" cap="none" dirty="0">
                <a:solidFill>
                  <a:srgbClr val="FF0000"/>
                </a:solidFill>
                <a:latin typeface="Meiryo UI" panose="020B0604030504040204" pitchFamily="50" charset="-128"/>
                <a:ea typeface="Meiryo UI" panose="020B0604030504040204" pitchFamily="50" charset="-128"/>
                <a:sym typeface="Arial"/>
              </a:rPr>
              <a:t>参照可能</a:t>
            </a:r>
            <a:endParaRPr sz="2800" b="0" i="0" strike="noStrike" cap="none" dirty="0">
              <a:solidFill>
                <a:srgbClr val="FF0000"/>
              </a:solidFill>
              <a:latin typeface="Meiryo UI" panose="020B0604030504040204" pitchFamily="50" charset="-128"/>
              <a:ea typeface="Meiryo UI" panose="020B0604030504040204" pitchFamily="50" charset="-128"/>
              <a:sym typeface="Arial"/>
            </a:endParaRPr>
          </a:p>
        </p:txBody>
      </p:sp>
      <p:sp>
        <p:nvSpPr>
          <p:cNvPr id="303" name="Google Shape;303;p27"/>
          <p:cNvSpPr/>
          <p:nvPr/>
        </p:nvSpPr>
        <p:spPr>
          <a:xfrm rot="5400000">
            <a:off x="5267130" y="491510"/>
            <a:ext cx="450505" cy="2605876"/>
          </a:xfrm>
          <a:prstGeom prst="rightArrow">
            <a:avLst>
              <a:gd name="adj1" fmla="val 50000"/>
              <a:gd name="adj2" fmla="val 50000"/>
            </a:avLst>
          </a:prstGeom>
          <a:solidFill>
            <a:schemeClr val="accent1"/>
          </a:solidFill>
          <a:ln w="12700" cap="flat" cmpd="sng">
            <a:solidFill>
              <a:srgbClr val="123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eiryo UI" panose="020B0604030504040204" pitchFamily="50" charset="-128"/>
              <a:ea typeface="Meiryo UI" panose="020B0604030504040204" pitchFamily="50" charset="-128"/>
              <a:sym typeface="Arial"/>
            </a:endParaRPr>
          </a:p>
        </p:txBody>
      </p:sp>
      <p:grpSp>
        <p:nvGrpSpPr>
          <p:cNvPr id="2" name="グループ化 1">
            <a:extLst>
              <a:ext uri="{FF2B5EF4-FFF2-40B4-BE49-F238E27FC236}">
                <a16:creationId xmlns:a16="http://schemas.microsoft.com/office/drawing/2014/main" id="{0D2B63C7-1863-4595-B470-699B126C0F30}"/>
              </a:ext>
            </a:extLst>
          </p:cNvPr>
          <p:cNvGrpSpPr/>
          <p:nvPr/>
        </p:nvGrpSpPr>
        <p:grpSpPr>
          <a:xfrm>
            <a:off x="438539" y="2586902"/>
            <a:ext cx="7352661" cy="4032974"/>
            <a:chOff x="1015286" y="3079926"/>
            <a:chExt cx="6999849" cy="3539950"/>
          </a:xfrm>
        </p:grpSpPr>
        <p:sp>
          <p:nvSpPr>
            <p:cNvPr id="304" name="Google Shape;304;p27"/>
            <p:cNvSpPr/>
            <p:nvPr/>
          </p:nvSpPr>
          <p:spPr>
            <a:xfrm>
              <a:off x="3595084" y="3079926"/>
              <a:ext cx="1814119" cy="1582977"/>
            </a:xfrm>
            <a:prstGeom prst="roundRect">
              <a:avLst>
                <a:gd name="adj" fmla="val 3440"/>
              </a:avLst>
            </a:prstGeom>
            <a:solidFill>
              <a:srgbClr val="FFFFFF"/>
            </a:solidFill>
            <a:ln w="9525" cap="flat" cmpd="sng">
              <a:solidFill>
                <a:srgbClr val="000000"/>
              </a:solidFill>
              <a:prstDash val="solid"/>
              <a:round/>
              <a:headEnd type="none" w="sm" len="sm"/>
              <a:tailEnd type="none" w="sm" len="sm"/>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305" name="Google Shape;305;p27"/>
            <p:cNvSpPr/>
            <p:nvPr/>
          </p:nvSpPr>
          <p:spPr>
            <a:xfrm>
              <a:off x="1048809" y="4877498"/>
              <a:ext cx="6966326" cy="703247"/>
            </a:xfrm>
            <a:prstGeom prst="roundRect">
              <a:avLst>
                <a:gd name="adj" fmla="val 8496"/>
              </a:avLst>
            </a:prstGeom>
            <a:gradFill>
              <a:gsLst>
                <a:gs pos="0">
                  <a:srgbClr val="FFFF99"/>
                </a:gs>
                <a:gs pos="100000">
                  <a:srgbClr val="FFFFCC"/>
                </a:gs>
              </a:gsLst>
              <a:lin ang="5400000" scaled="0"/>
            </a:gradFill>
            <a:ln w="9525" cap="flat" cmpd="sng">
              <a:solidFill>
                <a:srgbClr val="FF9900"/>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80"/>
                </a:solidFill>
                <a:latin typeface="Meiryo UI" panose="020B0604030504040204" pitchFamily="50" charset="-128"/>
                <a:ea typeface="Meiryo UI" panose="020B0604030504040204" pitchFamily="50" charset="-128"/>
                <a:sym typeface="Arial"/>
              </a:endParaRPr>
            </a:p>
          </p:txBody>
        </p:sp>
        <p:sp>
          <p:nvSpPr>
            <p:cNvPr id="306" name="Google Shape;306;p27"/>
            <p:cNvSpPr/>
            <p:nvPr/>
          </p:nvSpPr>
          <p:spPr>
            <a:xfrm>
              <a:off x="3894726" y="4316452"/>
              <a:ext cx="1198566" cy="233984"/>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介護データ</a:t>
              </a:r>
              <a:endParaRPr>
                <a:latin typeface="Meiryo UI" panose="020B0604030504040204" pitchFamily="50" charset="-128"/>
                <a:ea typeface="Meiryo UI" panose="020B0604030504040204" pitchFamily="50" charset="-128"/>
              </a:endParaRPr>
            </a:p>
          </p:txBody>
        </p:sp>
        <p:sp>
          <p:nvSpPr>
            <p:cNvPr id="307" name="Google Shape;307;p27"/>
            <p:cNvSpPr/>
            <p:nvPr/>
          </p:nvSpPr>
          <p:spPr>
            <a:xfrm>
              <a:off x="3894726" y="4092809"/>
              <a:ext cx="1198566"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処方データ</a:t>
              </a:r>
              <a:endParaRPr>
                <a:latin typeface="Meiryo UI" panose="020B0604030504040204" pitchFamily="50" charset="-128"/>
                <a:ea typeface="Meiryo UI" panose="020B0604030504040204" pitchFamily="50" charset="-128"/>
              </a:endParaRPr>
            </a:p>
          </p:txBody>
        </p:sp>
        <p:sp>
          <p:nvSpPr>
            <p:cNvPr id="308" name="Google Shape;308;p27"/>
            <p:cNvSpPr/>
            <p:nvPr/>
          </p:nvSpPr>
          <p:spPr>
            <a:xfrm>
              <a:off x="3894726" y="3875630"/>
              <a:ext cx="1198566"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画像データ</a:t>
              </a:r>
              <a:endParaRPr>
                <a:latin typeface="Meiryo UI" panose="020B0604030504040204" pitchFamily="50" charset="-128"/>
                <a:ea typeface="Meiryo UI" panose="020B0604030504040204" pitchFamily="50" charset="-128"/>
              </a:endParaRPr>
            </a:p>
          </p:txBody>
        </p:sp>
        <p:sp>
          <p:nvSpPr>
            <p:cNvPr id="309" name="Google Shape;309;p27"/>
            <p:cNvSpPr/>
            <p:nvPr/>
          </p:nvSpPr>
          <p:spPr>
            <a:xfrm>
              <a:off x="3894726" y="3655865"/>
              <a:ext cx="1198566"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検査データ</a:t>
              </a:r>
              <a:endParaRPr>
                <a:latin typeface="Meiryo UI" panose="020B0604030504040204" pitchFamily="50" charset="-128"/>
                <a:ea typeface="Meiryo UI" panose="020B0604030504040204" pitchFamily="50" charset="-128"/>
              </a:endParaRPr>
            </a:p>
          </p:txBody>
        </p:sp>
        <p:sp>
          <p:nvSpPr>
            <p:cNvPr id="310" name="Google Shape;310;p27"/>
            <p:cNvSpPr/>
            <p:nvPr/>
          </p:nvSpPr>
          <p:spPr>
            <a:xfrm>
              <a:off x="3894726" y="3436101"/>
              <a:ext cx="1198566"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レセプトデータ</a:t>
              </a:r>
              <a:endParaRPr>
                <a:latin typeface="Meiryo UI" panose="020B0604030504040204" pitchFamily="50" charset="-128"/>
                <a:ea typeface="Meiryo UI" panose="020B0604030504040204" pitchFamily="50" charset="-128"/>
              </a:endParaRPr>
            </a:p>
          </p:txBody>
        </p:sp>
        <p:sp>
          <p:nvSpPr>
            <p:cNvPr id="311" name="Google Shape;311;p27"/>
            <p:cNvSpPr/>
            <p:nvPr/>
          </p:nvSpPr>
          <p:spPr>
            <a:xfrm>
              <a:off x="3894726" y="3216336"/>
              <a:ext cx="1198566" cy="23398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電子カルテデータ</a:t>
              </a:r>
              <a:endParaRPr>
                <a:latin typeface="Meiryo UI" panose="020B0604030504040204" pitchFamily="50" charset="-128"/>
                <a:ea typeface="Meiryo UI" panose="020B0604030504040204" pitchFamily="50" charset="-128"/>
              </a:endParaRPr>
            </a:p>
          </p:txBody>
        </p:sp>
        <p:pic>
          <p:nvPicPr>
            <p:cNvPr id="312" name="Google Shape;312;p27" descr="C:\motozono2\＠資料\アイコン\icojam.com\PNG\building\014.png"/>
            <p:cNvPicPr preferRelativeResize="0"/>
            <p:nvPr/>
          </p:nvPicPr>
          <p:blipFill rotWithShape="1">
            <a:blip r:embed="rId3">
              <a:alphaModFix/>
            </a:blip>
            <a:srcRect/>
            <a:stretch/>
          </p:blipFill>
          <p:spPr>
            <a:xfrm>
              <a:off x="4286564" y="4938256"/>
              <a:ext cx="492172" cy="469262"/>
            </a:xfrm>
            <a:prstGeom prst="rect">
              <a:avLst/>
            </a:prstGeom>
            <a:noFill/>
            <a:ln>
              <a:noFill/>
            </a:ln>
          </p:spPr>
        </p:pic>
        <p:pic>
          <p:nvPicPr>
            <p:cNvPr id="313" name="Google Shape;313;p27" descr="C:\motozono2\＠資料\アイコン\icojam.com\PNG\building\036.png"/>
            <p:cNvPicPr preferRelativeResize="0"/>
            <p:nvPr/>
          </p:nvPicPr>
          <p:blipFill rotWithShape="1">
            <a:blip r:embed="rId4">
              <a:alphaModFix/>
            </a:blip>
            <a:srcRect/>
            <a:stretch/>
          </p:blipFill>
          <p:spPr>
            <a:xfrm>
              <a:off x="2298897" y="4965404"/>
              <a:ext cx="492172" cy="469262"/>
            </a:xfrm>
            <a:prstGeom prst="rect">
              <a:avLst/>
            </a:prstGeom>
            <a:noFill/>
            <a:ln>
              <a:noFill/>
            </a:ln>
          </p:spPr>
        </p:pic>
        <p:pic>
          <p:nvPicPr>
            <p:cNvPr id="314" name="Google Shape;314;p27" descr="C:\motozono2\＠資料\アイコン\icojam.com\PNG\medicine\062.png"/>
            <p:cNvPicPr preferRelativeResize="0"/>
            <p:nvPr/>
          </p:nvPicPr>
          <p:blipFill rotWithShape="1">
            <a:blip r:embed="rId5">
              <a:alphaModFix/>
            </a:blip>
            <a:srcRect/>
            <a:stretch/>
          </p:blipFill>
          <p:spPr>
            <a:xfrm>
              <a:off x="3323915" y="4943427"/>
              <a:ext cx="490815" cy="469262"/>
            </a:xfrm>
            <a:prstGeom prst="rect">
              <a:avLst/>
            </a:prstGeom>
            <a:noFill/>
            <a:ln>
              <a:noFill/>
            </a:ln>
          </p:spPr>
        </p:pic>
        <p:pic>
          <p:nvPicPr>
            <p:cNvPr id="315" name="Google Shape;315;p27" descr="C:\motozono2\＠資料\アイコン\icojam.com\PNG\building\028.png"/>
            <p:cNvPicPr preferRelativeResize="0"/>
            <p:nvPr/>
          </p:nvPicPr>
          <p:blipFill rotWithShape="1">
            <a:blip r:embed="rId6">
              <a:alphaModFix/>
            </a:blip>
            <a:srcRect/>
            <a:stretch/>
          </p:blipFill>
          <p:spPr>
            <a:xfrm>
              <a:off x="1326758" y="4943427"/>
              <a:ext cx="492171" cy="469262"/>
            </a:xfrm>
            <a:prstGeom prst="rect">
              <a:avLst/>
            </a:prstGeom>
            <a:noFill/>
            <a:ln>
              <a:noFill/>
            </a:ln>
          </p:spPr>
        </p:pic>
        <p:pic>
          <p:nvPicPr>
            <p:cNvPr id="316" name="Google Shape;316;p27" descr="C:\motozono2\＠資料\アイコン\icojam.com\PNG\medicine\049.png"/>
            <p:cNvPicPr preferRelativeResize="0"/>
            <p:nvPr/>
          </p:nvPicPr>
          <p:blipFill rotWithShape="1">
            <a:blip r:embed="rId7">
              <a:alphaModFix/>
            </a:blip>
            <a:srcRect/>
            <a:stretch/>
          </p:blipFill>
          <p:spPr>
            <a:xfrm>
              <a:off x="6352870" y="4943427"/>
              <a:ext cx="490815" cy="469262"/>
            </a:xfrm>
            <a:prstGeom prst="rect">
              <a:avLst/>
            </a:prstGeom>
            <a:noFill/>
            <a:ln>
              <a:noFill/>
            </a:ln>
          </p:spPr>
        </p:pic>
        <p:sp>
          <p:nvSpPr>
            <p:cNvPr id="317" name="Google Shape;317;p27"/>
            <p:cNvSpPr txBox="1"/>
            <p:nvPr/>
          </p:nvSpPr>
          <p:spPr>
            <a:xfrm>
              <a:off x="4275526" y="5358395"/>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病院</a:t>
              </a:r>
              <a:endParaRPr>
                <a:latin typeface="Meiryo UI" panose="020B0604030504040204" pitchFamily="50" charset="-128"/>
                <a:ea typeface="Meiryo UI" panose="020B0604030504040204" pitchFamily="50" charset="-128"/>
              </a:endParaRPr>
            </a:p>
          </p:txBody>
        </p:sp>
        <p:sp>
          <p:nvSpPr>
            <p:cNvPr id="318" name="Google Shape;318;p27"/>
            <p:cNvSpPr txBox="1"/>
            <p:nvPr/>
          </p:nvSpPr>
          <p:spPr>
            <a:xfrm>
              <a:off x="3088400" y="5372614"/>
              <a:ext cx="889987"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医科診療所</a:t>
              </a:r>
              <a:endParaRPr>
                <a:latin typeface="Meiryo UI" panose="020B0604030504040204" pitchFamily="50" charset="-128"/>
                <a:ea typeface="Meiryo UI" panose="020B0604030504040204" pitchFamily="50" charset="-128"/>
              </a:endParaRPr>
            </a:p>
          </p:txBody>
        </p:sp>
        <p:sp>
          <p:nvSpPr>
            <p:cNvPr id="319" name="Google Shape;319;p27"/>
            <p:cNvSpPr txBox="1"/>
            <p:nvPr/>
          </p:nvSpPr>
          <p:spPr>
            <a:xfrm>
              <a:off x="2015221" y="5372614"/>
              <a:ext cx="1031051"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介護福祉施設</a:t>
              </a:r>
              <a:endParaRPr>
                <a:latin typeface="Meiryo UI" panose="020B0604030504040204" pitchFamily="50" charset="-128"/>
                <a:ea typeface="Meiryo UI" panose="020B0604030504040204" pitchFamily="50" charset="-128"/>
              </a:endParaRPr>
            </a:p>
          </p:txBody>
        </p:sp>
        <p:pic>
          <p:nvPicPr>
            <p:cNvPr id="320" name="Google Shape;320;p27" descr="C:\motozono2\＠資料\アイコン\icojam.com\PNG\building\035.png"/>
            <p:cNvPicPr preferRelativeResize="0"/>
            <p:nvPr/>
          </p:nvPicPr>
          <p:blipFill rotWithShape="1">
            <a:blip r:embed="rId8">
              <a:alphaModFix/>
            </a:blip>
            <a:srcRect/>
            <a:stretch/>
          </p:blipFill>
          <p:spPr>
            <a:xfrm>
              <a:off x="7284336" y="4926622"/>
              <a:ext cx="492171" cy="469262"/>
            </a:xfrm>
            <a:prstGeom prst="rect">
              <a:avLst/>
            </a:prstGeom>
            <a:noFill/>
            <a:ln>
              <a:noFill/>
            </a:ln>
          </p:spPr>
        </p:pic>
        <p:sp>
          <p:nvSpPr>
            <p:cNvPr id="321" name="Google Shape;321;p27"/>
            <p:cNvSpPr txBox="1"/>
            <p:nvPr/>
          </p:nvSpPr>
          <p:spPr>
            <a:xfrm>
              <a:off x="6300478" y="5372614"/>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薬局</a:t>
              </a:r>
              <a:endParaRPr>
                <a:latin typeface="Meiryo UI" panose="020B0604030504040204" pitchFamily="50" charset="-128"/>
                <a:ea typeface="Meiryo UI" panose="020B0604030504040204" pitchFamily="50" charset="-128"/>
              </a:endParaRPr>
            </a:p>
          </p:txBody>
        </p:sp>
        <p:sp>
          <p:nvSpPr>
            <p:cNvPr id="322" name="Google Shape;322;p27"/>
            <p:cNvSpPr txBox="1"/>
            <p:nvPr/>
          </p:nvSpPr>
          <p:spPr>
            <a:xfrm>
              <a:off x="7294312" y="5372614"/>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在宅</a:t>
              </a:r>
              <a:endParaRPr>
                <a:latin typeface="Meiryo UI" panose="020B0604030504040204" pitchFamily="50" charset="-128"/>
                <a:ea typeface="Meiryo UI" panose="020B0604030504040204" pitchFamily="50" charset="-128"/>
              </a:endParaRPr>
            </a:p>
          </p:txBody>
        </p:sp>
        <p:sp>
          <p:nvSpPr>
            <p:cNvPr id="323" name="Google Shape;323;p27"/>
            <p:cNvSpPr txBox="1"/>
            <p:nvPr/>
          </p:nvSpPr>
          <p:spPr>
            <a:xfrm>
              <a:off x="1015286" y="5372614"/>
              <a:ext cx="1031051"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外注検査会社</a:t>
              </a:r>
              <a:endParaRPr>
                <a:latin typeface="Meiryo UI" panose="020B0604030504040204" pitchFamily="50" charset="-128"/>
                <a:ea typeface="Meiryo UI" panose="020B0604030504040204" pitchFamily="50" charset="-128"/>
              </a:endParaRPr>
            </a:p>
          </p:txBody>
        </p:sp>
        <p:pic>
          <p:nvPicPr>
            <p:cNvPr id="324" name="Google Shape;324;p27" descr="C:\motozono2\＠資料\アイコン\icojam.com\PNG\medicine\057.png"/>
            <p:cNvPicPr preferRelativeResize="0"/>
            <p:nvPr/>
          </p:nvPicPr>
          <p:blipFill rotWithShape="1">
            <a:blip r:embed="rId9">
              <a:alphaModFix/>
            </a:blip>
            <a:srcRect/>
            <a:stretch/>
          </p:blipFill>
          <p:spPr>
            <a:xfrm>
              <a:off x="5293957" y="4957648"/>
              <a:ext cx="492171" cy="469262"/>
            </a:xfrm>
            <a:prstGeom prst="rect">
              <a:avLst/>
            </a:prstGeom>
            <a:noFill/>
            <a:ln>
              <a:noFill/>
            </a:ln>
          </p:spPr>
        </p:pic>
        <p:sp>
          <p:nvSpPr>
            <p:cNvPr id="325" name="Google Shape;325;p27"/>
            <p:cNvSpPr txBox="1"/>
            <p:nvPr/>
          </p:nvSpPr>
          <p:spPr>
            <a:xfrm>
              <a:off x="5095048" y="5372614"/>
              <a:ext cx="889987"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歯科診療所</a:t>
              </a:r>
              <a:endParaRPr>
                <a:latin typeface="Meiryo UI" panose="020B0604030504040204" pitchFamily="50" charset="-128"/>
                <a:ea typeface="Meiryo UI" panose="020B0604030504040204" pitchFamily="50" charset="-128"/>
              </a:endParaRPr>
            </a:p>
          </p:txBody>
        </p:sp>
        <p:cxnSp>
          <p:nvCxnSpPr>
            <p:cNvPr id="326" name="Google Shape;326;p27"/>
            <p:cNvCxnSpPr/>
            <p:nvPr/>
          </p:nvCxnSpPr>
          <p:spPr>
            <a:xfrm rot="10800000" flipH="1">
              <a:off x="1642669" y="4396630"/>
              <a:ext cx="1952400" cy="510600"/>
            </a:xfrm>
            <a:prstGeom prst="curvedConnector2">
              <a:avLst/>
            </a:prstGeom>
            <a:noFill/>
            <a:ln w="50800" cap="flat" cmpd="sng">
              <a:solidFill>
                <a:srgbClr val="FFC000"/>
              </a:solidFill>
              <a:prstDash val="solid"/>
              <a:round/>
              <a:headEnd type="none" w="sm" len="sm"/>
              <a:tailEnd type="stealth" w="med" len="med"/>
            </a:ln>
          </p:spPr>
        </p:cxnSp>
        <p:cxnSp>
          <p:nvCxnSpPr>
            <p:cNvPr id="327" name="Google Shape;327;p27"/>
            <p:cNvCxnSpPr/>
            <p:nvPr/>
          </p:nvCxnSpPr>
          <p:spPr>
            <a:xfrm rot="10800000" flipH="1">
              <a:off x="2660909" y="4514307"/>
              <a:ext cx="934200" cy="414900"/>
            </a:xfrm>
            <a:prstGeom prst="curvedConnector2">
              <a:avLst/>
            </a:prstGeom>
            <a:noFill/>
            <a:ln w="50800" cap="flat" cmpd="sng">
              <a:solidFill>
                <a:srgbClr val="FFC000"/>
              </a:solidFill>
              <a:prstDash val="solid"/>
              <a:round/>
              <a:headEnd type="none" w="sm" len="sm"/>
              <a:tailEnd type="stealth" w="med" len="med"/>
            </a:ln>
          </p:spPr>
        </p:cxnSp>
        <p:cxnSp>
          <p:nvCxnSpPr>
            <p:cNvPr id="328" name="Google Shape;328;p27"/>
            <p:cNvCxnSpPr/>
            <p:nvPr/>
          </p:nvCxnSpPr>
          <p:spPr>
            <a:xfrm rot="10800000">
              <a:off x="5401083" y="4388874"/>
              <a:ext cx="1952400" cy="510600"/>
            </a:xfrm>
            <a:prstGeom prst="curvedConnector2">
              <a:avLst/>
            </a:prstGeom>
            <a:noFill/>
            <a:ln w="50800" cap="flat" cmpd="sng">
              <a:solidFill>
                <a:srgbClr val="FFC000"/>
              </a:solidFill>
              <a:prstDash val="solid"/>
              <a:round/>
              <a:headEnd type="none" w="sm" len="sm"/>
              <a:tailEnd type="stealth" w="med" len="med"/>
            </a:ln>
          </p:spPr>
        </p:cxnSp>
        <p:cxnSp>
          <p:nvCxnSpPr>
            <p:cNvPr id="329" name="Google Shape;329;p27"/>
            <p:cNvCxnSpPr/>
            <p:nvPr/>
          </p:nvCxnSpPr>
          <p:spPr>
            <a:xfrm rot="10800000">
              <a:off x="5428163" y="4506552"/>
              <a:ext cx="934200" cy="414900"/>
            </a:xfrm>
            <a:prstGeom prst="curvedConnector2">
              <a:avLst/>
            </a:prstGeom>
            <a:noFill/>
            <a:ln w="50800" cap="flat" cmpd="sng">
              <a:solidFill>
                <a:srgbClr val="FFC000"/>
              </a:solidFill>
              <a:prstDash val="solid"/>
              <a:round/>
              <a:headEnd type="none" w="sm" len="sm"/>
              <a:tailEnd type="stealth" w="med" len="med"/>
            </a:ln>
          </p:spPr>
        </p:cxnSp>
        <p:cxnSp>
          <p:nvCxnSpPr>
            <p:cNvPr id="330" name="Google Shape;330;p27"/>
            <p:cNvCxnSpPr/>
            <p:nvPr/>
          </p:nvCxnSpPr>
          <p:spPr>
            <a:xfrm rot="10800000">
              <a:off x="4517058" y="4602146"/>
              <a:ext cx="0" cy="263717"/>
            </a:xfrm>
            <a:prstGeom prst="straightConnector1">
              <a:avLst/>
            </a:prstGeom>
            <a:noFill/>
            <a:ln w="50800" cap="flat" cmpd="sng">
              <a:solidFill>
                <a:srgbClr val="FFC000"/>
              </a:solidFill>
              <a:prstDash val="solid"/>
              <a:round/>
              <a:headEnd type="none" w="sm" len="sm"/>
              <a:tailEnd type="stealth" w="med" len="med"/>
            </a:ln>
          </p:spPr>
        </p:cxnSp>
        <p:sp>
          <p:nvSpPr>
            <p:cNvPr id="331" name="Google Shape;331;p27"/>
            <p:cNvSpPr txBox="1"/>
            <p:nvPr/>
          </p:nvSpPr>
          <p:spPr>
            <a:xfrm>
              <a:off x="4171318"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2" name="Google Shape;332;p27"/>
            <p:cNvSpPr txBox="1"/>
            <p:nvPr/>
          </p:nvSpPr>
          <p:spPr>
            <a:xfrm>
              <a:off x="2397874"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3" name="Google Shape;333;p27"/>
            <p:cNvSpPr txBox="1"/>
            <p:nvPr/>
          </p:nvSpPr>
          <p:spPr>
            <a:xfrm>
              <a:off x="1398617"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4" name="Google Shape;334;p27"/>
            <p:cNvSpPr txBox="1"/>
            <p:nvPr/>
          </p:nvSpPr>
          <p:spPr>
            <a:xfrm>
              <a:off x="5973234"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5" name="Google Shape;335;p27"/>
            <p:cNvSpPr txBox="1"/>
            <p:nvPr/>
          </p:nvSpPr>
          <p:spPr>
            <a:xfrm>
              <a:off x="6976559"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cxnSp>
          <p:nvCxnSpPr>
            <p:cNvPr id="336" name="Google Shape;336;p27"/>
            <p:cNvCxnSpPr/>
            <p:nvPr/>
          </p:nvCxnSpPr>
          <p:spPr>
            <a:xfrm rot="-5400000">
              <a:off x="3375685" y="4694244"/>
              <a:ext cx="311400" cy="127500"/>
            </a:xfrm>
            <a:prstGeom prst="curvedConnector3">
              <a:avLst>
                <a:gd name="adj1" fmla="val 50024"/>
              </a:avLst>
            </a:prstGeom>
            <a:noFill/>
            <a:ln w="50800" cap="flat" cmpd="sng">
              <a:solidFill>
                <a:srgbClr val="FFC000"/>
              </a:solidFill>
              <a:prstDash val="solid"/>
              <a:round/>
              <a:headEnd type="none" w="sm" len="sm"/>
              <a:tailEnd type="stealth" w="med" len="med"/>
            </a:ln>
          </p:spPr>
        </p:cxnSp>
        <p:cxnSp>
          <p:nvCxnSpPr>
            <p:cNvPr id="337" name="Google Shape;337;p27"/>
            <p:cNvCxnSpPr/>
            <p:nvPr/>
          </p:nvCxnSpPr>
          <p:spPr>
            <a:xfrm rot="5400000" flipH="1">
              <a:off x="5334829" y="4682610"/>
              <a:ext cx="312900" cy="126000"/>
            </a:xfrm>
            <a:prstGeom prst="curvedConnector3">
              <a:avLst>
                <a:gd name="adj1" fmla="val 49991"/>
              </a:avLst>
            </a:prstGeom>
            <a:noFill/>
            <a:ln w="50800" cap="flat" cmpd="sng">
              <a:solidFill>
                <a:srgbClr val="FFC000"/>
              </a:solidFill>
              <a:prstDash val="solid"/>
              <a:round/>
              <a:headEnd type="none" w="sm" len="sm"/>
              <a:tailEnd type="stealth" w="med" len="med"/>
            </a:ln>
          </p:spPr>
        </p:cxnSp>
        <p:sp>
          <p:nvSpPr>
            <p:cNvPr id="338" name="Google Shape;338;p27"/>
            <p:cNvSpPr txBox="1"/>
            <p:nvPr/>
          </p:nvSpPr>
          <p:spPr>
            <a:xfrm>
              <a:off x="3166637"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9" name="Google Shape;339;p27"/>
            <p:cNvSpPr txBox="1"/>
            <p:nvPr/>
          </p:nvSpPr>
          <p:spPr>
            <a:xfrm>
              <a:off x="5208538"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pic>
          <p:nvPicPr>
            <p:cNvPr id="341" name="Google Shape;341;p27" descr="立っているおじさんのイラスト（ポーズ） | かわいいフリー素材集 いらすとや"/>
            <p:cNvPicPr preferRelativeResize="0"/>
            <p:nvPr/>
          </p:nvPicPr>
          <p:blipFill rotWithShape="1">
            <a:blip r:embed="rId10">
              <a:alphaModFix/>
            </a:blip>
            <a:srcRect/>
            <a:stretch/>
          </p:blipFill>
          <p:spPr>
            <a:xfrm>
              <a:off x="3814730" y="5713809"/>
              <a:ext cx="422454" cy="906067"/>
            </a:xfrm>
            <a:prstGeom prst="rect">
              <a:avLst/>
            </a:prstGeom>
            <a:noFill/>
            <a:ln>
              <a:noFill/>
            </a:ln>
          </p:spPr>
        </p:pic>
        <p:sp>
          <p:nvSpPr>
            <p:cNvPr id="342" name="Google Shape;342;p27"/>
            <p:cNvSpPr txBox="1"/>
            <p:nvPr/>
          </p:nvSpPr>
          <p:spPr>
            <a:xfrm>
              <a:off x="4237185" y="5995711"/>
              <a:ext cx="85610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0" i="0" u="none" strike="noStrike" cap="none">
                  <a:solidFill>
                    <a:schemeClr val="dk1"/>
                  </a:solidFill>
                  <a:latin typeface="Meiryo UI" panose="020B0604030504040204" pitchFamily="50" charset="-128"/>
                  <a:ea typeface="Meiryo UI" panose="020B0604030504040204" pitchFamily="50" charset="-128"/>
                  <a:sym typeface="Arial"/>
                </a:rPr>
                <a:t>Aさん</a:t>
              </a:r>
              <a:endParaRPr sz="1600" b="0" i="0" u="none" strike="noStrike" cap="none">
                <a:solidFill>
                  <a:schemeClr val="dk1"/>
                </a:solidFill>
                <a:latin typeface="Meiryo UI" panose="020B0604030504040204" pitchFamily="50" charset="-128"/>
                <a:ea typeface="Meiryo UI" panose="020B0604030504040204" pitchFamily="50" charset="-128"/>
                <a:sym typeface="Arial"/>
              </a:endParaRPr>
            </a:p>
          </p:txBody>
        </p:sp>
        <p:cxnSp>
          <p:nvCxnSpPr>
            <p:cNvPr id="343" name="Google Shape;343;p27"/>
            <p:cNvCxnSpPr/>
            <p:nvPr/>
          </p:nvCxnSpPr>
          <p:spPr>
            <a:xfrm rot="10800000">
              <a:off x="3595084" y="5583921"/>
              <a:ext cx="207439" cy="365927"/>
            </a:xfrm>
            <a:prstGeom prst="straightConnector1">
              <a:avLst/>
            </a:prstGeom>
            <a:noFill/>
            <a:ln w="9525" cap="flat" cmpd="sng">
              <a:solidFill>
                <a:schemeClr val="accent1"/>
              </a:solidFill>
              <a:prstDash val="solid"/>
              <a:miter lim="800000"/>
              <a:headEnd type="none" w="sm" len="sm"/>
              <a:tailEnd type="triangle" w="med" len="med"/>
            </a:ln>
          </p:spPr>
        </p:cxnSp>
        <p:cxnSp>
          <p:nvCxnSpPr>
            <p:cNvPr id="344" name="Google Shape;344;p27"/>
            <p:cNvCxnSpPr/>
            <p:nvPr/>
          </p:nvCxnSpPr>
          <p:spPr>
            <a:xfrm rot="10800000">
              <a:off x="2680795" y="5641823"/>
              <a:ext cx="1025228" cy="427576"/>
            </a:xfrm>
            <a:prstGeom prst="straightConnector1">
              <a:avLst/>
            </a:prstGeom>
            <a:noFill/>
            <a:ln w="9525" cap="flat" cmpd="sng">
              <a:solidFill>
                <a:schemeClr val="accent1"/>
              </a:solidFill>
              <a:prstDash val="solid"/>
              <a:miter lim="800000"/>
              <a:headEnd type="none" w="sm" len="sm"/>
              <a:tailEnd type="triangle" w="med" len="med"/>
            </a:ln>
          </p:spPr>
        </p:cxnSp>
        <p:cxnSp>
          <p:nvCxnSpPr>
            <p:cNvPr id="345" name="Google Shape;345;p27"/>
            <p:cNvCxnSpPr/>
            <p:nvPr/>
          </p:nvCxnSpPr>
          <p:spPr>
            <a:xfrm rot="10800000" flipH="1">
              <a:off x="4411863" y="5583922"/>
              <a:ext cx="2089042" cy="411789"/>
            </a:xfrm>
            <a:prstGeom prst="straightConnector1">
              <a:avLst/>
            </a:prstGeom>
            <a:noFill/>
            <a:ln w="9525" cap="flat" cmpd="sng">
              <a:solidFill>
                <a:schemeClr val="accent1"/>
              </a:solidFill>
              <a:prstDash val="solid"/>
              <a:miter lim="800000"/>
              <a:headEnd type="none" w="sm" len="sm"/>
              <a:tailEnd type="triangle" w="med" len="med"/>
            </a:ln>
          </p:spPr>
        </p:cxnSp>
        <p:cxnSp>
          <p:nvCxnSpPr>
            <p:cNvPr id="346" name="Google Shape;346;p27"/>
            <p:cNvCxnSpPr/>
            <p:nvPr/>
          </p:nvCxnSpPr>
          <p:spPr>
            <a:xfrm rot="10800000" flipH="1">
              <a:off x="4338070" y="5583922"/>
              <a:ext cx="203810" cy="360082"/>
            </a:xfrm>
            <a:prstGeom prst="straightConnector1">
              <a:avLst/>
            </a:prstGeom>
            <a:noFill/>
            <a:ln w="9525" cap="flat" cmpd="sng">
              <a:solidFill>
                <a:schemeClr val="accent1"/>
              </a:solidFill>
              <a:prstDash val="solid"/>
              <a:miter lim="800000"/>
              <a:headEnd type="none" w="sm" len="sm"/>
              <a:tailEnd type="triangle" w="med" len="me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4" name="フローチャート: 結合子 3">
            <a:extLst>
              <a:ext uri="{FF2B5EF4-FFF2-40B4-BE49-F238E27FC236}">
                <a16:creationId xmlns:a16="http://schemas.microsoft.com/office/drawing/2014/main" id="{5F452FF9-1663-4636-968F-E87175A017D3}"/>
              </a:ext>
            </a:extLst>
          </p:cNvPr>
          <p:cNvSpPr/>
          <p:nvPr/>
        </p:nvSpPr>
        <p:spPr>
          <a:xfrm>
            <a:off x="7368795" y="3391477"/>
            <a:ext cx="3216938" cy="3090983"/>
          </a:xfrm>
          <a:prstGeom prst="flowChartConnector">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フローチャート: 結合子 1">
            <a:extLst>
              <a:ext uri="{FF2B5EF4-FFF2-40B4-BE49-F238E27FC236}">
                <a16:creationId xmlns:a16="http://schemas.microsoft.com/office/drawing/2014/main" id="{2B7E5567-DEA2-449B-B112-1110153F7A26}"/>
              </a:ext>
            </a:extLst>
          </p:cNvPr>
          <p:cNvSpPr/>
          <p:nvPr/>
        </p:nvSpPr>
        <p:spPr>
          <a:xfrm>
            <a:off x="1874270" y="3429000"/>
            <a:ext cx="4028202" cy="3371087"/>
          </a:xfrm>
          <a:prstGeom prst="flowChartConnector">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Google Shape;377;p30"/>
          <p:cNvSpPr txBox="1"/>
          <p:nvPr/>
        </p:nvSpPr>
        <p:spPr>
          <a:xfrm>
            <a:off x="432413" y="386681"/>
            <a:ext cx="8157300" cy="410170"/>
          </a:xfrm>
          <a:prstGeom prst="rect">
            <a:avLst/>
          </a:prstGeom>
          <a:noFill/>
          <a:ln>
            <a:noFill/>
          </a:ln>
        </p:spPr>
        <p:txBody>
          <a:bodyPr spcFirstLastPara="1" wrap="square" lIns="74283" tIns="37131" rIns="74283" bIns="37131" anchor="t" anchorCtr="0">
            <a:noAutofit/>
          </a:bodyPr>
          <a:lstStyle/>
          <a:p>
            <a:r>
              <a:rPr lang="ja-JP" altLang="en-US" sz="3200" b="1" dirty="0">
                <a:latin typeface="ＭＳ ゴシック" panose="020B0609070205080204" pitchFamily="49" charset="-128"/>
                <a:ea typeface="ＭＳ ゴシック" panose="020B0609070205080204" pitchFamily="49" charset="-128"/>
              </a:rPr>
              <a:t>参照方法</a:t>
            </a:r>
            <a:endParaRPr sz="3200" b="1" dirty="0">
              <a:latin typeface="ＭＳ ゴシック" panose="020B0609070205080204" pitchFamily="49" charset="-128"/>
              <a:ea typeface="ＭＳ ゴシック" panose="020B0609070205080204" pitchFamily="49" charset="-128"/>
            </a:endParaRPr>
          </a:p>
        </p:txBody>
      </p:sp>
      <p:sp>
        <p:nvSpPr>
          <p:cNvPr id="378" name="Google Shape;378;p30"/>
          <p:cNvSpPr txBox="1">
            <a:spLocks noGrp="1"/>
          </p:cNvSpPr>
          <p:nvPr>
            <p:ph type="sldNum" sz="quarter" idx="12"/>
          </p:nvPr>
        </p:nvSpPr>
        <p:spPr>
          <a:xfrm>
            <a:off x="8737600" y="6021588"/>
            <a:ext cx="2311400" cy="193477"/>
          </a:xfrm>
          <a:prstGeom prst="rect">
            <a:avLst/>
          </a:prstGeom>
          <a:noFill/>
          <a:ln>
            <a:noFill/>
          </a:ln>
        </p:spPr>
        <p:txBody>
          <a:bodyPr spcFirstLastPara="1" vert="horz" wrap="square" lIns="74283" tIns="37131" rIns="74283" bIns="37131" rtlCol="0" anchor="t" anchorCtr="0">
            <a:noAutofit/>
          </a:bodyPr>
          <a:lstStyle/>
          <a:p>
            <a:fld id="{00000000-1234-1234-1234-123412341234}" type="slidenum">
              <a:rPr lang="en-US" altLang="ja-JP" sz="975">
                <a:latin typeface="Meiryo UI" panose="020B0604030504040204" pitchFamily="50" charset="-128"/>
                <a:ea typeface="Meiryo UI" panose="020B0604030504040204" pitchFamily="50" charset="-128"/>
              </a:rPr>
              <a:pPr/>
              <a:t>13</a:t>
            </a:fld>
            <a:endParaRPr sz="975">
              <a:latin typeface="Meiryo UI" panose="020B0604030504040204" pitchFamily="50" charset="-128"/>
              <a:ea typeface="Meiryo UI" panose="020B0604030504040204" pitchFamily="50" charset="-128"/>
            </a:endParaRPr>
          </a:p>
        </p:txBody>
      </p:sp>
      <p:sp>
        <p:nvSpPr>
          <p:cNvPr id="380" name="Google Shape;380;p30"/>
          <p:cNvSpPr txBox="1"/>
          <p:nvPr/>
        </p:nvSpPr>
        <p:spPr>
          <a:xfrm>
            <a:off x="1219977" y="1263042"/>
            <a:ext cx="9752045" cy="1898563"/>
          </a:xfrm>
          <a:prstGeom prst="rect">
            <a:avLst/>
          </a:prstGeom>
          <a:noFill/>
          <a:ln>
            <a:noFill/>
          </a:ln>
        </p:spPr>
        <p:txBody>
          <a:bodyPr spcFirstLastPara="1" wrap="square" lIns="74283" tIns="37131" rIns="74283" bIns="37131" anchor="t" anchorCtr="0">
            <a:spAutoFit/>
          </a:bodyPr>
          <a:lstStyle/>
          <a:p>
            <a:r>
              <a:rPr lang="ja-JP" altLang="en-US" sz="3600" b="1" dirty="0">
                <a:solidFill>
                  <a:srgbClr val="FF0000"/>
                </a:solidFill>
                <a:latin typeface="Meiryo UI" panose="020B0604030504040204" pitchFamily="50" charset="-128"/>
                <a:ea typeface="Meiryo UI" panose="020B0604030504040204" pitchFamily="50" charset="-128"/>
              </a:rPr>
              <a:t>通常の業務で使用している端末から利用可能です。</a:t>
            </a:r>
            <a:endParaRPr lang="en-US" altLang="ja-JP" sz="3600" b="1" dirty="0">
              <a:solidFill>
                <a:srgbClr val="FF0000"/>
              </a:solidFill>
              <a:latin typeface="Meiryo UI" panose="020B0604030504040204" pitchFamily="50" charset="-128"/>
              <a:ea typeface="Meiryo UI" panose="020B0604030504040204" pitchFamily="50" charset="-128"/>
            </a:endParaRPr>
          </a:p>
          <a:p>
            <a:endParaRPr lang="en-US" altLang="ja-JP" sz="1950" dirty="0">
              <a:solidFill>
                <a:schemeClr val="dk1"/>
              </a:solidFill>
              <a:latin typeface="Meiryo UI" panose="020B0604030504040204" pitchFamily="50" charset="-128"/>
              <a:ea typeface="Meiryo UI" panose="020B0604030504040204" pitchFamily="50" charset="-128"/>
            </a:endParaRPr>
          </a:p>
          <a:p>
            <a:r>
              <a:rPr lang="en-US" altLang="ja-JP" sz="2400" dirty="0">
                <a:solidFill>
                  <a:srgbClr val="AF119C"/>
                </a:solidFill>
                <a:latin typeface="Meiryo UI" panose="020B0604030504040204" pitchFamily="50" charset="-128"/>
                <a:ea typeface="Meiryo UI" panose="020B0604030504040204" pitchFamily="50" charset="-128"/>
              </a:rPr>
              <a:t>※</a:t>
            </a:r>
            <a:r>
              <a:rPr lang="ja-JP" altLang="en-US" sz="2400" dirty="0">
                <a:solidFill>
                  <a:srgbClr val="AF119C"/>
                </a:solidFill>
                <a:latin typeface="Meiryo UI" panose="020B0604030504040204" pitchFamily="50" charset="-128"/>
                <a:ea typeface="Meiryo UI" panose="020B0604030504040204" pitchFamily="50" charset="-128"/>
              </a:rPr>
              <a:t>さくらネット専用端末は必要ありません</a:t>
            </a:r>
            <a:r>
              <a:rPr lang="ja-JP" altLang="en-US" sz="1950" dirty="0">
                <a:solidFill>
                  <a:schemeClr val="dk1"/>
                </a:solidFill>
                <a:latin typeface="Meiryo UI" panose="020B0604030504040204" pitchFamily="50" charset="-128"/>
                <a:ea typeface="Meiryo UI" panose="020B0604030504040204" pitchFamily="50" charset="-128"/>
              </a:rPr>
              <a:t>　</a:t>
            </a:r>
            <a:endParaRPr lang="en-US" altLang="ja-JP" sz="1950" dirty="0">
              <a:solidFill>
                <a:schemeClr val="dk1"/>
              </a:solidFill>
              <a:latin typeface="Meiryo UI" panose="020B0604030504040204" pitchFamily="50" charset="-128"/>
              <a:ea typeface="Meiryo UI" panose="020B0604030504040204" pitchFamily="50" charset="-128"/>
            </a:endParaRPr>
          </a:p>
          <a:p>
            <a:endParaRPr sz="1950" dirty="0">
              <a:solidFill>
                <a:schemeClr val="dk1"/>
              </a:solidFill>
              <a:latin typeface="Meiryo UI" panose="020B0604030504040204" pitchFamily="50" charset="-128"/>
              <a:ea typeface="Meiryo UI" panose="020B0604030504040204" pitchFamily="50" charset="-128"/>
            </a:endParaRPr>
          </a:p>
          <a:p>
            <a:r>
              <a:rPr lang="en-US" altLang="ja-JP" sz="1950" dirty="0">
                <a:solidFill>
                  <a:schemeClr val="dk1"/>
                </a:solidFill>
                <a:latin typeface="Meiryo UI" panose="020B0604030504040204" pitchFamily="50" charset="-128"/>
                <a:ea typeface="Meiryo UI" panose="020B0604030504040204" pitchFamily="50" charset="-128"/>
              </a:rPr>
              <a:t>※</a:t>
            </a:r>
            <a:r>
              <a:rPr lang="ja-JP" altLang="en-US" sz="1950" dirty="0">
                <a:solidFill>
                  <a:schemeClr val="dk1"/>
                </a:solidFill>
                <a:latin typeface="Meiryo UI" panose="020B0604030504040204" pitchFamily="50" charset="-128"/>
                <a:ea typeface="Meiryo UI" panose="020B0604030504040204" pitchFamily="50" charset="-128"/>
              </a:rPr>
              <a:t>実際は施設の</a:t>
            </a:r>
            <a:r>
              <a:rPr lang="en-US" altLang="ja-JP" sz="1950" dirty="0">
                <a:solidFill>
                  <a:schemeClr val="dk1"/>
                </a:solidFill>
                <a:latin typeface="Meiryo UI" panose="020B0604030504040204" pitchFamily="50" charset="-128"/>
                <a:ea typeface="Meiryo UI" panose="020B0604030504040204" pitchFamily="50" charset="-128"/>
              </a:rPr>
              <a:t>IT</a:t>
            </a:r>
            <a:r>
              <a:rPr lang="ja-JP" altLang="en-US" sz="1950" dirty="0">
                <a:solidFill>
                  <a:schemeClr val="dk1"/>
                </a:solidFill>
                <a:latin typeface="Meiryo UI" panose="020B0604030504040204" pitchFamily="50" charset="-128"/>
                <a:ea typeface="Meiryo UI" panose="020B0604030504040204" pitchFamily="50" charset="-128"/>
              </a:rPr>
              <a:t>調査や施設の</a:t>
            </a:r>
            <a:r>
              <a:rPr lang="en-US" altLang="ja-JP" sz="1950" dirty="0">
                <a:solidFill>
                  <a:schemeClr val="dk1"/>
                </a:solidFill>
                <a:latin typeface="Meiryo UI" panose="020B0604030504040204" pitchFamily="50" charset="-128"/>
                <a:ea typeface="Meiryo UI" panose="020B0604030504040204" pitchFamily="50" charset="-128"/>
              </a:rPr>
              <a:t>NW</a:t>
            </a:r>
            <a:r>
              <a:rPr lang="ja-JP" altLang="en-US" sz="1950" dirty="0">
                <a:solidFill>
                  <a:schemeClr val="dk1"/>
                </a:solidFill>
                <a:latin typeface="Meiryo UI" panose="020B0604030504040204" pitchFamily="50" charset="-128"/>
                <a:ea typeface="Meiryo UI" panose="020B0604030504040204" pitchFamily="50" charset="-128"/>
              </a:rPr>
              <a:t>ポリシー、</a:t>
            </a:r>
            <a:r>
              <a:rPr lang="en-US" altLang="ja-JP" sz="1950" dirty="0">
                <a:solidFill>
                  <a:schemeClr val="dk1"/>
                </a:solidFill>
                <a:latin typeface="Meiryo UI" panose="020B0604030504040204" pitchFamily="50" charset="-128"/>
                <a:ea typeface="Meiryo UI" panose="020B0604030504040204" pitchFamily="50" charset="-128"/>
              </a:rPr>
              <a:t>NW</a:t>
            </a:r>
            <a:r>
              <a:rPr lang="ja-JP" altLang="en-US" sz="1950" dirty="0">
                <a:solidFill>
                  <a:schemeClr val="dk1"/>
                </a:solidFill>
                <a:latin typeface="Meiryo UI" panose="020B0604030504040204" pitchFamily="50" charset="-128"/>
                <a:ea typeface="Meiryo UI" panose="020B0604030504040204" pitchFamily="50" charset="-128"/>
              </a:rPr>
              <a:t>ベンダーとの調整結果に依存します。</a:t>
            </a:r>
            <a:endParaRPr sz="1950" dirty="0">
              <a:solidFill>
                <a:schemeClr val="dk1"/>
              </a:solidFill>
              <a:latin typeface="Meiryo UI" panose="020B0604030504040204" pitchFamily="50" charset="-128"/>
              <a:ea typeface="Meiryo UI" panose="020B0604030504040204" pitchFamily="50" charset="-128"/>
            </a:endParaRPr>
          </a:p>
        </p:txBody>
      </p:sp>
      <p:pic>
        <p:nvPicPr>
          <p:cNvPr id="382" name="Google Shape;382;p30" descr="後ろから見たパソコンを使う人のイラスト（男性） | かわいいフリー素材集 いらすとや"/>
          <p:cNvPicPr preferRelativeResize="0"/>
          <p:nvPr/>
        </p:nvPicPr>
        <p:blipFill rotWithShape="1">
          <a:blip r:embed="rId3">
            <a:alphaModFix/>
          </a:blip>
          <a:srcRect/>
          <a:stretch/>
        </p:blipFill>
        <p:spPr>
          <a:xfrm>
            <a:off x="7689928" y="4307574"/>
            <a:ext cx="2574672" cy="1773766"/>
          </a:xfrm>
          <a:prstGeom prst="rect">
            <a:avLst/>
          </a:prstGeom>
          <a:noFill/>
          <a:ln>
            <a:noFill/>
          </a:ln>
        </p:spPr>
      </p:pic>
      <p:sp>
        <p:nvSpPr>
          <p:cNvPr id="383" name="Google Shape;383;p30"/>
          <p:cNvSpPr txBox="1"/>
          <p:nvPr/>
        </p:nvSpPr>
        <p:spPr>
          <a:xfrm>
            <a:off x="7993118" y="3929330"/>
            <a:ext cx="1900182" cy="351986"/>
          </a:xfrm>
          <a:prstGeom prst="rect">
            <a:avLst/>
          </a:prstGeom>
          <a:noFill/>
          <a:ln>
            <a:noFill/>
          </a:ln>
        </p:spPr>
        <p:txBody>
          <a:bodyPr spcFirstLastPara="1" wrap="square" lIns="74283" tIns="37131" rIns="74283" bIns="37131" anchor="t" anchorCtr="0">
            <a:spAutoFit/>
          </a:bodyPr>
          <a:lstStyle/>
          <a:p>
            <a:r>
              <a:rPr lang="ja-JP" altLang="en-US" b="1" dirty="0">
                <a:latin typeface="Meiryo UI" panose="020B0604030504040204" pitchFamily="50" charset="-128"/>
                <a:ea typeface="Meiryo UI" panose="020B0604030504040204" pitchFamily="50" charset="-128"/>
              </a:rPr>
              <a:t>電子カルテ端末他</a:t>
            </a:r>
            <a:endParaRPr b="1" dirty="0">
              <a:latin typeface="Meiryo UI" panose="020B0604030504040204" pitchFamily="50" charset="-128"/>
              <a:ea typeface="Meiryo UI" panose="020B0604030504040204" pitchFamily="50" charset="-128"/>
            </a:endParaRPr>
          </a:p>
        </p:txBody>
      </p:sp>
      <p:pic>
        <p:nvPicPr>
          <p:cNvPr id="384" name="Google Shape;384;p30"/>
          <p:cNvPicPr preferRelativeResize="0"/>
          <p:nvPr/>
        </p:nvPicPr>
        <p:blipFill rotWithShape="1">
          <a:blip r:embed="rId4">
            <a:alphaModFix/>
          </a:blip>
          <a:srcRect/>
          <a:stretch/>
        </p:blipFill>
        <p:spPr>
          <a:xfrm>
            <a:off x="2355291" y="4062313"/>
            <a:ext cx="3066160" cy="2104459"/>
          </a:xfrm>
          <a:prstGeom prst="rect">
            <a:avLst/>
          </a:prstGeom>
          <a:noFill/>
          <a:ln w="9525" cap="flat" cmpd="sng">
            <a:solidFill>
              <a:srgbClr val="595959"/>
            </a:solidFill>
            <a:prstDash val="solid"/>
            <a:miter lim="800000"/>
            <a:headEnd type="none" w="sm" len="sm"/>
            <a:tailEnd type="none" w="sm" len="sm"/>
          </a:ln>
        </p:spPr>
      </p:pic>
      <p:cxnSp>
        <p:nvCxnSpPr>
          <p:cNvPr id="386" name="Google Shape;386;p30"/>
          <p:cNvCxnSpPr>
            <a:cxnSpLocks/>
          </p:cNvCxnSpPr>
          <p:nvPr/>
        </p:nvCxnSpPr>
        <p:spPr>
          <a:xfrm flipH="1">
            <a:off x="6297918" y="4926993"/>
            <a:ext cx="767357" cy="0"/>
          </a:xfrm>
          <a:prstGeom prst="straightConnector1">
            <a:avLst/>
          </a:prstGeom>
          <a:noFill/>
          <a:ln w="111125" cap="flat" cmpd="sng">
            <a:solidFill>
              <a:schemeClr val="accent1"/>
            </a:solidFill>
            <a:prstDash val="solid"/>
            <a:miter lim="800000"/>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構築</a:t>
            </a:r>
            <a:r>
              <a:rPr lang="ja-JP" altLang="en-US" sz="2800" b="1" dirty="0">
                <a:solidFill>
                  <a:schemeClr val="dk1"/>
                </a:solidFill>
                <a:latin typeface="Meiryo UI" panose="020B0604030504040204" pitchFamily="50" charset="-128"/>
                <a:ea typeface="Meiryo UI" panose="020B0604030504040204" pitchFamily="50" charset="-128"/>
              </a:rPr>
              <a:t>費用について</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159" name="Google Shape;159;p23"/>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14</a:t>
            </a:fld>
            <a:endParaRPr sz="1200">
              <a:latin typeface="Meiryo UI" panose="020B0604030504040204" pitchFamily="50" charset="-128"/>
              <a:ea typeface="Meiryo UI" panose="020B0604030504040204" pitchFamily="50" charset="-128"/>
              <a:cs typeface="Arial"/>
              <a:sym typeface="Arial"/>
            </a:endParaRPr>
          </a:p>
        </p:txBody>
      </p:sp>
      <p:sp>
        <p:nvSpPr>
          <p:cNvPr id="160" name="Google Shape;160;p23"/>
          <p:cNvSpPr txBox="1"/>
          <p:nvPr/>
        </p:nvSpPr>
        <p:spPr>
          <a:xfrm>
            <a:off x="451365" y="1204207"/>
            <a:ext cx="11133272"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構築費用は、医療介護総合確保基金（補助金）を使用するため、原則、施設様にご負担いただくことはございません。</a:t>
            </a:r>
            <a:endParaRPr lang="en-US" altLang="ja-JP" sz="24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br>
              <a:rPr lang="en-US" altLang="ja-JP" sz="2400" b="0" i="0" u="none" strike="noStrike" cap="none" dirty="0">
                <a:solidFill>
                  <a:srgbClr val="000000"/>
                </a:solidFill>
                <a:latin typeface="Meiryo UI" panose="020B0604030504040204" pitchFamily="50" charset="-128"/>
                <a:ea typeface="Meiryo UI" panose="020B0604030504040204" pitchFamily="50" charset="-128"/>
                <a:sym typeface="Arial"/>
              </a:rPr>
            </a:b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ただし、以下のようなケースは</a:t>
            </a:r>
            <a:r>
              <a:rPr lang="ja-JP" altLang="en-US" sz="2400" dirty="0">
                <a:latin typeface="Meiryo UI" panose="020B0604030504040204" pitchFamily="50" charset="-128"/>
                <a:ea typeface="Meiryo UI" panose="020B0604030504040204" pitchFamily="50" charset="-128"/>
              </a:rPr>
              <a:t>、</a:t>
            </a: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施設様ご負担となります。</a:t>
            </a:r>
            <a:endParaRPr lang="en-US" altLang="ja-JP" sz="24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br>
              <a:rPr 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初期</a:t>
            </a:r>
            <a:r>
              <a:rPr lang="en-US" altLang="ja-JP" sz="2400" dirty="0">
                <a:latin typeface="Meiryo UI" panose="020B0604030504040204" pitchFamily="50" charset="-128"/>
                <a:ea typeface="Meiryo UI" panose="020B0604030504040204" pitchFamily="50" charset="-128"/>
              </a:rPr>
              <a:t>】</a:t>
            </a:r>
            <a:endParaRPr lang="en-US" sz="2400" dirty="0">
              <a:latin typeface="Meiryo UI" panose="020B0604030504040204" pitchFamily="50" charset="-128"/>
              <a:ea typeface="Meiryo UI" panose="020B0604030504040204" pitchFamily="50" charset="-128"/>
            </a:endParaRPr>
          </a:p>
          <a:p>
            <a:pPr lvl="0"/>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・インターネット回線の開設費（必要な</a:t>
            </a:r>
            <a:r>
              <a:rPr lang="ja-JP" altLang="en-US" sz="2400" dirty="0">
                <a:latin typeface="Meiryo UI" panose="020B0604030504040204" pitchFamily="50" charset="-128"/>
                <a:ea typeface="Meiryo UI" panose="020B0604030504040204" pitchFamily="50" charset="-128"/>
              </a:rPr>
              <a:t>場合、固定</a:t>
            </a:r>
            <a:r>
              <a:rPr lang="en-US" altLang="ja-JP" sz="2400" dirty="0">
                <a:latin typeface="Meiryo UI" panose="020B0604030504040204" pitchFamily="50" charset="-128"/>
                <a:ea typeface="Meiryo UI" panose="020B0604030504040204" pitchFamily="50" charset="-128"/>
              </a:rPr>
              <a:t>IP</a:t>
            </a:r>
            <a:r>
              <a:rPr lang="ja-JP" altLang="en-US" sz="2400" dirty="0">
                <a:latin typeface="Meiryo UI" panose="020B0604030504040204" pitchFamily="50" charset="-128"/>
                <a:ea typeface="Meiryo UI" panose="020B0604030504040204" pitchFamily="50" charset="-128"/>
              </a:rPr>
              <a:t>追加、</a:t>
            </a: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セッション追加</a:t>
            </a:r>
            <a:r>
              <a:rPr lang="ja-JP" altLang="en-US" sz="2400" dirty="0">
                <a:latin typeface="Meiryo UI" panose="020B0604030504040204" pitchFamily="50" charset="-128"/>
                <a:ea typeface="Meiryo UI" panose="020B0604030504040204" pitchFamily="50" charset="-128"/>
              </a:rPr>
              <a:t>など含む</a:t>
            </a: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a:t>
            </a:r>
            <a:endParaRPr lang="en-US" altLang="ja-JP" sz="24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r>
              <a:rPr lang="ja-JP" altLang="en-US" sz="2400" dirty="0">
                <a:latin typeface="Meiryo UI" panose="020B0604030504040204" pitchFamily="50" charset="-128"/>
                <a:ea typeface="Meiryo UI" panose="020B0604030504040204" pitchFamily="50" charset="-128"/>
              </a:rPr>
              <a:t>・施設内工事費用（</a:t>
            </a:r>
            <a:r>
              <a:rPr lang="en-US" altLang="ja-JP" sz="2400" dirty="0">
                <a:latin typeface="Meiryo UI" panose="020B0604030504040204" pitchFamily="50" charset="-128"/>
                <a:ea typeface="Meiryo UI" panose="020B0604030504040204" pitchFamily="50" charset="-128"/>
              </a:rPr>
              <a:t>LAN</a:t>
            </a:r>
            <a:r>
              <a:rPr lang="ja-JP" altLang="en-US" sz="2400" dirty="0">
                <a:latin typeface="Meiryo UI" panose="020B0604030504040204" pitchFamily="50" charset="-128"/>
                <a:ea typeface="Meiryo UI" panose="020B0604030504040204" pitchFamily="50" charset="-128"/>
              </a:rPr>
              <a:t>ケーブルの敷設作業や、壁に穴をあける等）</a:t>
            </a:r>
            <a:endParaRPr lang="en-US" altLang="ja-JP" sz="2400" dirty="0">
              <a:latin typeface="Meiryo UI" panose="020B0604030504040204" pitchFamily="50" charset="-128"/>
              <a:ea typeface="Meiryo UI" panose="020B0604030504040204" pitchFamily="50" charset="-128"/>
            </a:endParaRPr>
          </a:p>
          <a:p>
            <a:pPr lvl="0"/>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利用開始後</a:t>
            </a:r>
            <a:r>
              <a:rPr lang="en-US" altLang="ja-JP" sz="2400" dirty="0">
                <a:latin typeface="Meiryo UI" panose="020B0604030504040204" pitchFamily="50" charset="-128"/>
                <a:ea typeface="Meiryo UI" panose="020B0604030504040204" pitchFamily="50" charset="-128"/>
              </a:rPr>
              <a:t>】</a:t>
            </a:r>
          </a:p>
          <a:p>
            <a:pPr lvl="0"/>
            <a:r>
              <a:rPr lang="ja-JP" altLang="en-US" sz="2400" dirty="0">
                <a:latin typeface="Meiryo UI" panose="020B0604030504040204" pitchFamily="50" charset="-128"/>
                <a:ea typeface="Meiryo UI" panose="020B0604030504040204" pitchFamily="50" charset="-128"/>
              </a:rPr>
              <a:t>・インターネット回線の通信費（回線費＋プロバイダ費用）</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SSMIX</a:t>
            </a:r>
            <a:r>
              <a:rPr lang="ja-JP" altLang="en-US" sz="2400" dirty="0">
                <a:latin typeface="Meiryo UI" panose="020B0604030504040204" pitchFamily="50" charset="-128"/>
                <a:ea typeface="Meiryo UI" panose="020B0604030504040204" pitchFamily="50" charset="-128"/>
              </a:rPr>
              <a:t>ストレージなどを導入した際のベンダー保守費用</a:t>
            </a:r>
            <a:endParaRPr lang="en-US" altLang="ja-JP" sz="2400"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・接続機器側のリプレイスや設定変更、施設様都合による施設内</a:t>
            </a:r>
            <a:r>
              <a:rPr lang="en-US" altLang="ja-JP" sz="2400" dirty="0">
                <a:latin typeface="Meiryo UI" panose="020B0604030504040204" pitchFamily="50" charset="-128"/>
                <a:ea typeface="Meiryo UI" panose="020B0604030504040204" pitchFamily="50" charset="-128"/>
              </a:rPr>
              <a:t>NW</a:t>
            </a:r>
            <a:r>
              <a:rPr lang="ja-JP" altLang="en-US" sz="2400" dirty="0">
                <a:latin typeface="Meiryo UI" panose="020B0604030504040204" pitchFamily="50" charset="-128"/>
                <a:ea typeface="Meiryo UI" panose="020B0604030504040204" pitchFamily="50" charset="-128"/>
              </a:rPr>
              <a:t>変更に伴う対応作業</a:t>
            </a:r>
            <a:endParaRPr lang="en-US" altLang="ja-JP" sz="2400" dirty="0">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利用料金について</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159" name="Google Shape;159;p23"/>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15</a:t>
            </a:fld>
            <a:endParaRPr sz="1200">
              <a:latin typeface="Meiryo UI" panose="020B0604030504040204" pitchFamily="50" charset="-128"/>
              <a:ea typeface="Meiryo UI" panose="020B0604030504040204" pitchFamily="50" charset="-128"/>
              <a:cs typeface="Arial"/>
              <a:sym typeface="Arial"/>
            </a:endParaRPr>
          </a:p>
        </p:txBody>
      </p:sp>
      <p:graphicFrame>
        <p:nvGraphicFramePr>
          <p:cNvPr id="5" name="Google Shape;352;p33"/>
          <p:cNvGraphicFramePr/>
          <p:nvPr/>
        </p:nvGraphicFramePr>
        <p:xfrm>
          <a:off x="478853" y="793219"/>
          <a:ext cx="11509948" cy="4792080"/>
        </p:xfrm>
        <a:graphic>
          <a:graphicData uri="http://schemas.openxmlformats.org/drawingml/2006/table">
            <a:tbl>
              <a:tblPr>
                <a:noFill/>
              </a:tblPr>
              <a:tblGrid>
                <a:gridCol w="940529">
                  <a:extLst>
                    <a:ext uri="{9D8B030D-6E8A-4147-A177-3AD203B41FA5}">
                      <a16:colId xmlns:a16="http://schemas.microsoft.com/office/drawing/2014/main" val="20000"/>
                    </a:ext>
                  </a:extLst>
                </a:gridCol>
                <a:gridCol w="5756481">
                  <a:extLst>
                    <a:ext uri="{9D8B030D-6E8A-4147-A177-3AD203B41FA5}">
                      <a16:colId xmlns:a16="http://schemas.microsoft.com/office/drawing/2014/main" val="20001"/>
                    </a:ext>
                  </a:extLst>
                </a:gridCol>
                <a:gridCol w="2525486">
                  <a:extLst>
                    <a:ext uri="{9D8B030D-6E8A-4147-A177-3AD203B41FA5}">
                      <a16:colId xmlns:a16="http://schemas.microsoft.com/office/drawing/2014/main" val="20002"/>
                    </a:ext>
                  </a:extLst>
                </a:gridCol>
                <a:gridCol w="2287452">
                  <a:extLst>
                    <a:ext uri="{9D8B030D-6E8A-4147-A177-3AD203B41FA5}">
                      <a16:colId xmlns:a16="http://schemas.microsoft.com/office/drawing/2014/main" val="20003"/>
                    </a:ext>
                  </a:extLst>
                </a:gridCol>
              </a:tblGrid>
              <a:tr h="396353">
                <a:tc gridSpan="2">
                  <a:txBody>
                    <a:bodyPr/>
                    <a:lstStyle/>
                    <a:p>
                      <a:pPr marL="0" marR="0" lvl="0" indent="0" algn="ctr" rtl="0">
                        <a:spcBef>
                          <a:spcPts val="0"/>
                        </a:spcBef>
                        <a:spcAft>
                          <a:spcPts val="0"/>
                        </a:spcAft>
                        <a:buNone/>
                      </a:pPr>
                      <a:r>
                        <a:rPr lang="ja-JP" sz="1600" b="1" dirty="0">
                          <a:solidFill>
                            <a:schemeClr val="bg1"/>
                          </a:solidFill>
                          <a:latin typeface="Meiryo UI" panose="020B0604030504040204" pitchFamily="50" charset="-128"/>
                          <a:ea typeface="Meiryo UI" panose="020B0604030504040204" pitchFamily="50" charset="-128"/>
                          <a:cs typeface="Meiryo"/>
                          <a:sym typeface="Meiryo"/>
                        </a:rPr>
                        <a:t>施設区分</a:t>
                      </a:r>
                      <a:endParaRPr b="1" dirty="0">
                        <a:solidFill>
                          <a:schemeClr val="bg1"/>
                        </a:solidFill>
                        <a:latin typeface="Meiryo UI" panose="020B0604030504040204" pitchFamily="50" charset="-128"/>
                        <a:ea typeface="Meiryo UI" panose="020B0604030504040204" pitchFamily="50" charset="-128"/>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399"/>
                    </a:solidFill>
                  </a:tcPr>
                </a:tc>
                <a:tc hMerge="1">
                  <a:txBody>
                    <a:bodyPr/>
                    <a:lstStyle/>
                    <a:p>
                      <a:endParaRPr lang="ja-JP"/>
                    </a:p>
                  </a:txBody>
                  <a:tcPr/>
                </a:tc>
                <a:tc>
                  <a:txBody>
                    <a:bodyPr/>
                    <a:lstStyle/>
                    <a:p>
                      <a:pPr marL="0" marR="0" lvl="0" indent="0" algn="ctr" rtl="0">
                        <a:spcBef>
                          <a:spcPts val="0"/>
                        </a:spcBef>
                        <a:spcAft>
                          <a:spcPts val="0"/>
                        </a:spcAft>
                        <a:buNone/>
                      </a:pPr>
                      <a:r>
                        <a:rPr lang="ja-JP" sz="1600" b="1" dirty="0">
                          <a:solidFill>
                            <a:schemeClr val="bg1"/>
                          </a:solidFill>
                          <a:latin typeface="Meiryo UI" panose="020B0604030504040204" pitchFamily="50" charset="-128"/>
                          <a:ea typeface="Meiryo UI" panose="020B0604030504040204" pitchFamily="50" charset="-128"/>
                          <a:cs typeface="Meiryo"/>
                          <a:sym typeface="Meiryo"/>
                        </a:rPr>
                        <a:t>月額利用料 </a:t>
                      </a:r>
                      <a:r>
                        <a:rPr lang="ja-JP" sz="1200" b="1" dirty="0">
                          <a:solidFill>
                            <a:schemeClr val="bg1"/>
                          </a:solidFill>
                          <a:latin typeface="Meiryo UI" panose="020B0604030504040204" pitchFamily="50" charset="-128"/>
                          <a:ea typeface="Meiryo UI" panose="020B0604030504040204" pitchFamily="50" charset="-128"/>
                          <a:cs typeface="Meiryo"/>
                          <a:sym typeface="Meiryo"/>
                        </a:rPr>
                        <a:t>(円:税抜)</a:t>
                      </a:r>
                      <a:endParaRPr sz="1600" b="1" dirty="0">
                        <a:solidFill>
                          <a:schemeClr val="bg1"/>
                        </a:solidFill>
                        <a:latin typeface="Meiryo UI" panose="020B0604030504040204" pitchFamily="50" charset="-128"/>
                        <a:ea typeface="Meiryo UI" panose="020B0604030504040204" pitchFamily="50" charset="-128"/>
                        <a:cs typeface="Meiryo"/>
                        <a:sym typeface="Meiryo"/>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399"/>
                    </a:solidFill>
                  </a:tcPr>
                </a:tc>
                <a:tc>
                  <a:txBody>
                    <a:bodyPr/>
                    <a:lstStyle/>
                    <a:p>
                      <a:pPr marL="0" marR="0" lvl="0" indent="0" algn="ctr" rtl="0">
                        <a:lnSpc>
                          <a:spcPct val="100000"/>
                        </a:lnSpc>
                        <a:spcBef>
                          <a:spcPts val="0"/>
                        </a:spcBef>
                        <a:spcAft>
                          <a:spcPts val="0"/>
                        </a:spcAft>
                        <a:buClr>
                          <a:schemeClr val="lt1"/>
                        </a:buClr>
                        <a:buSzPts val="1600"/>
                        <a:buFont typeface="Meiryo"/>
                        <a:buNone/>
                      </a:pPr>
                      <a:r>
                        <a:rPr lang="ja-JP" sz="1600" b="1" dirty="0">
                          <a:solidFill>
                            <a:schemeClr val="lt1"/>
                          </a:solidFill>
                          <a:latin typeface="Meiryo UI" panose="020B0604030504040204" pitchFamily="50" charset="-128"/>
                          <a:ea typeface="Meiryo UI" panose="020B0604030504040204" pitchFamily="50" charset="-128"/>
                          <a:cs typeface="Meiryo"/>
                          <a:sym typeface="Meiryo"/>
                        </a:rPr>
                        <a:t>年間利用料 </a:t>
                      </a:r>
                      <a:r>
                        <a:rPr lang="ja-JP" sz="1200" b="1" dirty="0">
                          <a:solidFill>
                            <a:schemeClr val="lt1"/>
                          </a:solidFill>
                          <a:latin typeface="Meiryo UI" panose="020B0604030504040204" pitchFamily="50" charset="-128"/>
                          <a:ea typeface="Meiryo UI" panose="020B0604030504040204" pitchFamily="50" charset="-128"/>
                          <a:cs typeface="Meiryo"/>
                          <a:sym typeface="Meiryo"/>
                        </a:rPr>
                        <a:t>(円:税抜)</a:t>
                      </a:r>
                      <a:endParaRPr sz="1600" b="1" dirty="0">
                        <a:solidFill>
                          <a:schemeClr val="lt1"/>
                        </a:solidFill>
                        <a:latin typeface="Meiryo UI" panose="020B0604030504040204" pitchFamily="50" charset="-128"/>
                        <a:ea typeface="Meiryo UI" panose="020B0604030504040204" pitchFamily="50" charset="-128"/>
                        <a:cs typeface="Meiryo"/>
                        <a:sym typeface="Meiryo"/>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33399"/>
                    </a:solidFill>
                  </a:tcPr>
                </a:tc>
                <a:extLst>
                  <a:ext uri="{0D108BD9-81ED-4DB2-BD59-A6C34878D82A}">
                    <a16:rowId xmlns:a16="http://schemas.microsoft.com/office/drawing/2014/main" val="10000"/>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急性期病院（中核病院）</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300,000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3,600,000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01"/>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(2)</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急性期病院</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150,000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1,800,000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02"/>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（3）</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一般病院Ⅰ（100床～199床）</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100,000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1,200,000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03"/>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（4）</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一般病院Ⅱ（100床未満）</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100,000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1,200,000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04"/>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（5）</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一般病院Ⅲ（精神科比率80%以上）</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50,000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600,000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05"/>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（6）</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リハビリ（回復期）病院Ⅰ（100床以上）</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100,000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1,200,000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06"/>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（7）</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リハビリ（回復期）病院Ⅱ（100床未満）</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50,000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600,000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07"/>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（8）</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療養型病院Ⅰ（100床以上）</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50,000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600,000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08"/>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（9）</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療養型病院Ⅱ（100床未満）</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30,000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360,000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09"/>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(10)</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医科診療所</a:t>
                      </a:r>
                      <a:endParaRPr>
                        <a:latin typeface="Meiryo UI" panose="020B0604030504040204" pitchFamily="50" charset="-128"/>
                        <a:ea typeface="Meiryo UI" panose="020B0604030504040204" pitchFamily="50" charset="-128"/>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10,000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120,000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10"/>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(11)</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歯科診療所</a:t>
                      </a:r>
                      <a:endParaRPr dirty="0">
                        <a:latin typeface="Meiryo UI" panose="020B0604030504040204" pitchFamily="50" charset="-128"/>
                        <a:ea typeface="Meiryo UI" panose="020B0604030504040204" pitchFamily="50" charset="-128"/>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8,000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96,000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11"/>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(12)</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保険薬局</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8,000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96,000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12"/>
                  </a:ext>
                </a:extLst>
              </a:tr>
              <a:tr h="300619">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(13)</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訪問看護ステーション</a:t>
                      </a:r>
                      <a:endParaRPr dirty="0">
                        <a:latin typeface="Meiryo UI" panose="020B0604030504040204" pitchFamily="50" charset="-128"/>
                        <a:ea typeface="Meiryo UI" panose="020B0604030504040204" pitchFamily="50" charset="-128"/>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a:latin typeface="Meiryo UI" panose="020B0604030504040204" pitchFamily="50" charset="-128"/>
                          <a:ea typeface="Meiryo UI" panose="020B0604030504040204" pitchFamily="50" charset="-128"/>
                          <a:cs typeface="Meiryo"/>
                          <a:sym typeface="Meiryo"/>
                        </a:rPr>
                        <a:t>4,000</a:t>
                      </a:r>
                      <a:endParaRPr sz="160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tc>
                  <a:txBody>
                    <a:bodyPr/>
                    <a:lstStyle/>
                    <a:p>
                      <a:pPr marL="0" marR="0" lvl="0" indent="0" algn="r"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48,000</a:t>
                      </a:r>
                      <a:endParaRPr sz="16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CCCDD"/>
                    </a:solidFill>
                  </a:tcPr>
                </a:tc>
                <a:extLst>
                  <a:ext uri="{0D108BD9-81ED-4DB2-BD59-A6C34878D82A}">
                    <a16:rowId xmlns:a16="http://schemas.microsoft.com/office/drawing/2014/main" val="10013"/>
                  </a:ext>
                </a:extLst>
              </a:tr>
              <a:tr h="388781">
                <a:tc>
                  <a:txBody>
                    <a:bodyPr/>
                    <a:lstStyle/>
                    <a:p>
                      <a:pPr marL="0" marR="0" lvl="0" indent="0" algn="ctr" rtl="0">
                        <a:spcBef>
                          <a:spcPts val="0"/>
                        </a:spcBef>
                        <a:spcAft>
                          <a:spcPts val="0"/>
                        </a:spcAft>
                        <a:buNone/>
                      </a:pPr>
                      <a:r>
                        <a:rPr lang="ja-JP" sz="1200" dirty="0">
                          <a:solidFill>
                            <a:schemeClr val="bg1"/>
                          </a:solidFill>
                          <a:latin typeface="Meiryo UI" panose="020B0604030504040204" pitchFamily="50" charset="-128"/>
                          <a:ea typeface="Meiryo UI" panose="020B0604030504040204" pitchFamily="50" charset="-128"/>
                          <a:cs typeface="Meiryo"/>
                          <a:sym typeface="Meiryo"/>
                        </a:rPr>
                        <a:t>(14)</a:t>
                      </a:r>
                      <a:endParaRPr sz="1200" dirty="0">
                        <a:solidFill>
                          <a:schemeClr val="bg1"/>
                        </a:solidFill>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333399"/>
                    </a:solidFill>
                  </a:tcPr>
                </a:tc>
                <a:tc>
                  <a:txBody>
                    <a:bodyPr/>
                    <a:lstStyle/>
                    <a:p>
                      <a:pPr marL="0" marR="0" lvl="0" indent="0" algn="just" rtl="0">
                        <a:spcBef>
                          <a:spcPts val="0"/>
                        </a:spcBef>
                        <a:spcAft>
                          <a:spcPts val="0"/>
                        </a:spcAft>
                        <a:buNone/>
                      </a:pPr>
                      <a:r>
                        <a:rPr lang="ja-JP" sz="1600" dirty="0">
                          <a:latin typeface="Meiryo UI" panose="020B0604030504040204" pitchFamily="50" charset="-128"/>
                          <a:ea typeface="Meiryo UI" panose="020B0604030504040204" pitchFamily="50" charset="-128"/>
                          <a:cs typeface="Meiryo"/>
                          <a:sym typeface="Meiryo"/>
                        </a:rPr>
                        <a:t>介護</a:t>
                      </a:r>
                      <a:r>
                        <a:rPr lang="ja-JP" altLang="en-US" sz="1600" dirty="0">
                          <a:latin typeface="Meiryo UI" panose="020B0604030504040204" pitchFamily="50" charset="-128"/>
                          <a:ea typeface="Meiryo UI" panose="020B0604030504040204" pitchFamily="50" charset="-128"/>
                          <a:cs typeface="Meiryo"/>
                          <a:sym typeface="Meiryo"/>
                        </a:rPr>
                        <a:t>サービス事業所</a:t>
                      </a:r>
                      <a:endParaRPr sz="12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r>
                        <a:rPr lang="en-US" altLang="ja-JP" sz="1600" dirty="0">
                          <a:latin typeface="Meiryo UI" panose="020B0604030504040204" pitchFamily="50" charset="-128"/>
                          <a:ea typeface="Meiryo UI" panose="020B0604030504040204" pitchFamily="50" charset="-128"/>
                          <a:sym typeface="Meiryo"/>
                        </a:rPr>
                        <a:t>4,000</a:t>
                      </a:r>
                      <a:endParaRPr dirty="0">
                        <a:latin typeface="Meiryo UI" panose="020B0604030504040204" pitchFamily="50" charset="-128"/>
                        <a:ea typeface="Meiryo UI" panose="020B0604030504040204" pitchFamily="50" charset="-128"/>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tc>
                  <a:txBody>
                    <a:bodyPr/>
                    <a:lstStyle/>
                    <a:p>
                      <a:pPr marL="0" marR="0" lvl="0" indent="0" algn="r" rtl="0">
                        <a:spcBef>
                          <a:spcPts val="0"/>
                        </a:spcBef>
                        <a:spcAft>
                          <a:spcPts val="0"/>
                        </a:spcAft>
                        <a:buNone/>
                      </a:pPr>
                      <a:endParaRPr lang="en-US" altLang="ja-JP" sz="2400" baseline="30000" dirty="0">
                        <a:latin typeface="Meiryo UI" panose="020B0604030504040204" pitchFamily="50" charset="-128"/>
                        <a:ea typeface="Meiryo UI" panose="020B0604030504040204" pitchFamily="50" charset="-128"/>
                        <a:cs typeface="Meiryo"/>
                        <a:sym typeface="Meiryo"/>
                      </a:endParaRPr>
                    </a:p>
                    <a:p>
                      <a:pPr marL="0" marR="0" lvl="0" indent="0" algn="r" rtl="0">
                        <a:spcBef>
                          <a:spcPts val="0"/>
                        </a:spcBef>
                        <a:spcAft>
                          <a:spcPts val="0"/>
                        </a:spcAft>
                        <a:buNone/>
                      </a:pPr>
                      <a:r>
                        <a:rPr lang="en-US" altLang="ja-JP" sz="2400" baseline="30000" dirty="0">
                          <a:latin typeface="Meiryo UI" panose="020B0604030504040204" pitchFamily="50" charset="-128"/>
                          <a:ea typeface="Meiryo UI" panose="020B0604030504040204" pitchFamily="50" charset="-128"/>
                          <a:cs typeface="Meiryo"/>
                          <a:sym typeface="Meiryo"/>
                        </a:rPr>
                        <a:t>48,000</a:t>
                      </a:r>
                      <a:endParaRPr sz="2400" baseline="30000" dirty="0">
                        <a:latin typeface="Meiryo UI" panose="020B0604030504040204" pitchFamily="50" charset="-128"/>
                        <a:ea typeface="Meiryo UI" panose="020B0604030504040204" pitchFamily="50" charset="-128"/>
                        <a:cs typeface="Meiryo"/>
                        <a:sym typeface="Meiryo"/>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7EF"/>
                    </a:solidFill>
                  </a:tcPr>
                </a:tc>
                <a:extLst>
                  <a:ext uri="{0D108BD9-81ED-4DB2-BD59-A6C34878D82A}">
                    <a16:rowId xmlns:a16="http://schemas.microsoft.com/office/drawing/2014/main" val="10014"/>
                  </a:ext>
                </a:extLst>
              </a:tr>
            </a:tbl>
          </a:graphicData>
        </a:graphic>
      </p:graphicFrame>
      <p:sp>
        <p:nvSpPr>
          <p:cNvPr id="6" name="Google Shape;160;p23"/>
          <p:cNvSpPr txBox="1"/>
          <p:nvPr/>
        </p:nvSpPr>
        <p:spPr>
          <a:xfrm>
            <a:off x="406401" y="5928543"/>
            <a:ext cx="1117247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altLang="en-US" sz="1600" dirty="0">
                <a:solidFill>
                  <a:srgbClr val="FF0000"/>
                </a:solidFill>
                <a:latin typeface="Meiryo UI" panose="020B0604030504040204" pitchFamily="50" charset="-128"/>
                <a:ea typeface="Meiryo UI" panose="020B0604030504040204" pitchFamily="50" charset="-128"/>
              </a:rPr>
              <a:t>初期利用料金案です。参加施設数の増加に伴い、利用料金の改定を検討していきます。</a:t>
            </a:r>
            <a:endParaRPr lang="en-US" altLang="ja-JP" sz="1600" b="0" i="0" u="none" strike="noStrike" cap="none" dirty="0">
              <a:solidFill>
                <a:srgbClr val="FF0000"/>
              </a:solidFill>
              <a:latin typeface="Meiryo UI" panose="020B0604030504040204" pitchFamily="50" charset="-128"/>
              <a:ea typeface="Meiryo UI" panose="020B0604030504040204" pitchFamily="50" charset="-128"/>
              <a:sym typeface="Arial"/>
            </a:endParaRPr>
          </a:p>
        </p:txBody>
      </p:sp>
    </p:spTree>
    <p:extLst>
      <p:ext uri="{BB962C8B-B14F-4D97-AF65-F5344CB8AC3E}">
        <p14:creationId xmlns:p14="http://schemas.microsoft.com/office/powerpoint/2010/main" val="14396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2"/>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スケジュール</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117" name="Google Shape;117;p22"/>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050">
                <a:latin typeface="Meiryo UI" panose="020B0604030504040204" pitchFamily="50" charset="-128"/>
                <a:ea typeface="Meiryo UI" panose="020B0604030504040204" pitchFamily="50" charset="-128"/>
                <a:cs typeface="Arial"/>
                <a:sym typeface="Arial"/>
              </a:rPr>
              <a:t>16</a:t>
            </a:fld>
            <a:endParaRPr sz="1050">
              <a:latin typeface="Meiryo UI" panose="020B0604030504040204" pitchFamily="50" charset="-128"/>
              <a:ea typeface="Meiryo UI" panose="020B0604030504040204" pitchFamily="50" charset="-128"/>
              <a:cs typeface="Arial"/>
              <a:sym typeface="Arial"/>
            </a:endParaRPr>
          </a:p>
        </p:txBody>
      </p:sp>
      <p:cxnSp>
        <p:nvCxnSpPr>
          <p:cNvPr id="40" name="直線コネクタ 39"/>
          <p:cNvCxnSpPr/>
          <p:nvPr/>
        </p:nvCxnSpPr>
        <p:spPr>
          <a:xfrm>
            <a:off x="1790308" y="1011835"/>
            <a:ext cx="0" cy="5493895"/>
          </a:xfrm>
          <a:prstGeom prst="line">
            <a:avLst/>
          </a:prstGeom>
          <a:noFill/>
          <a:ln w="19050" cap="flat" cmpd="sng" algn="ctr">
            <a:solidFill>
              <a:srgbClr val="333399"/>
            </a:solidFill>
            <a:prstDash val="solid"/>
          </a:ln>
          <a:effectLst/>
        </p:spPr>
      </p:cxnSp>
      <p:sp>
        <p:nvSpPr>
          <p:cNvPr id="41" name="正方形/長方形 40"/>
          <p:cNvSpPr/>
          <p:nvPr/>
        </p:nvSpPr>
        <p:spPr>
          <a:xfrm>
            <a:off x="52469" y="681194"/>
            <a:ext cx="1737839" cy="359764"/>
          </a:xfrm>
          <a:prstGeom prst="rect">
            <a:avLst/>
          </a:prstGeom>
          <a:noFill/>
          <a:ln w="19050" cap="flat" cmpd="sng" algn="ctr">
            <a:solidFill>
              <a:srgbClr val="333399"/>
            </a:solidFill>
            <a:prstDash val="solid"/>
          </a:ln>
          <a:effectLst/>
        </p:spPr>
        <p:txBody>
          <a:bodyPr rtlCol="0" anchor="ctr"/>
          <a:lstStyle/>
          <a:p>
            <a:pPr algn="ctr" defTabSz="457200" fontAlgn="base">
              <a:spcBef>
                <a:spcPct val="0"/>
              </a:spcBef>
              <a:spcAft>
                <a:spcPct val="0"/>
              </a:spcAft>
              <a:buClrTx/>
              <a:buFontTx/>
              <a:buNone/>
              <a:defRPr/>
            </a:pPr>
            <a:r>
              <a:rPr kumimoji="1" lang="ja-JP" altLang="en-US" sz="1800" kern="1200" dirty="0">
                <a:solidFill>
                  <a:srgbClr val="333399"/>
                </a:solidFill>
                <a:latin typeface="Meiryo UI" panose="020B0604030504040204" pitchFamily="50" charset="-128"/>
                <a:ea typeface="Meiryo UI" panose="020B0604030504040204" pitchFamily="50" charset="-128"/>
              </a:rPr>
              <a:t>分類</a:t>
            </a:r>
          </a:p>
        </p:txBody>
      </p:sp>
      <p:sp>
        <p:nvSpPr>
          <p:cNvPr id="42" name="角丸四角形 41"/>
          <p:cNvSpPr/>
          <p:nvPr/>
        </p:nvSpPr>
        <p:spPr>
          <a:xfrm>
            <a:off x="52469" y="2432042"/>
            <a:ext cx="1673886" cy="232346"/>
          </a:xfrm>
          <a:prstGeom prst="roundRect">
            <a:avLst/>
          </a:prstGeom>
          <a:solidFill>
            <a:srgbClr val="2D2D8A"/>
          </a:solidFill>
          <a:ln w="25400" cap="flat" cmpd="sng" algn="ctr">
            <a:noFill/>
            <a:prstDash val="solid"/>
          </a:ln>
          <a:effectLst/>
        </p:spPr>
        <p:txBody>
          <a:bodyPr rtlCol="0" anchor="ctr"/>
          <a:lstStyle/>
          <a:p>
            <a:pPr algn="ctr" defTabSz="457200" fontAlgn="base">
              <a:spcBef>
                <a:spcPct val="0"/>
              </a:spcBef>
              <a:spcAft>
                <a:spcPct val="0"/>
              </a:spcAft>
              <a:buClrTx/>
              <a:buFontTx/>
              <a:buNone/>
              <a:defRPr/>
            </a:pPr>
            <a:r>
              <a:rPr kumimoji="1" lang="ja-JP" altLang="en-US" sz="1600" kern="1200" dirty="0">
                <a:solidFill>
                  <a:srgbClr val="FFFFFF"/>
                </a:solidFill>
                <a:latin typeface="Meiryo UI" panose="020B0604030504040204" pitchFamily="50" charset="-128"/>
                <a:ea typeface="Meiryo UI" panose="020B0604030504040204" pitchFamily="50" charset="-128"/>
              </a:rPr>
              <a:t>法人運営</a:t>
            </a:r>
          </a:p>
        </p:txBody>
      </p:sp>
      <p:sp>
        <p:nvSpPr>
          <p:cNvPr id="43" name="テキスト ボックス 42"/>
          <p:cNvSpPr txBox="1"/>
          <p:nvPr/>
        </p:nvSpPr>
        <p:spPr>
          <a:xfrm>
            <a:off x="1761325" y="610071"/>
            <a:ext cx="1486971" cy="430887"/>
          </a:xfrm>
          <a:prstGeom prst="rect">
            <a:avLst/>
          </a:prstGeom>
          <a:noFill/>
        </p:spPr>
        <p:txBody>
          <a:bodyPr wrap="square" rtlCol="0">
            <a:spAutoFit/>
          </a:bodyPr>
          <a:lstStyle/>
          <a:p>
            <a:pPr defTabSz="457200" fontAlgn="base">
              <a:spcBef>
                <a:spcPct val="0"/>
              </a:spcBef>
              <a:spcAft>
                <a:spcPct val="0"/>
              </a:spcAft>
              <a:buClrTx/>
              <a:buFontTx/>
              <a:buNone/>
            </a:pPr>
            <a:r>
              <a:rPr kumimoji="1" lang="en-US" altLang="ja-JP" sz="1050" kern="1200" dirty="0">
                <a:latin typeface="Meiryo UI" panose="020B0604030504040204" pitchFamily="50" charset="-128"/>
                <a:ea typeface="Meiryo UI" panose="020B0604030504040204" pitchFamily="50" charset="-128"/>
              </a:rPr>
              <a:t>2023</a:t>
            </a:r>
            <a:r>
              <a:rPr kumimoji="1" lang="ja-JP" altLang="en-US" sz="1050" kern="1200" dirty="0">
                <a:latin typeface="Meiryo UI" panose="020B0604030504040204" pitchFamily="50" charset="-128"/>
                <a:ea typeface="Meiryo UI" panose="020B0604030504040204" pitchFamily="50" charset="-128"/>
              </a:rPr>
              <a:t>年</a:t>
            </a:r>
            <a:endParaRPr kumimoji="1" lang="en-US" altLang="ja-JP" sz="1050" kern="1200" dirty="0">
              <a:latin typeface="Meiryo UI" panose="020B0604030504040204" pitchFamily="50" charset="-128"/>
              <a:ea typeface="Meiryo UI" panose="020B0604030504040204" pitchFamily="50" charset="-128"/>
            </a:endParaRPr>
          </a:p>
          <a:p>
            <a:pPr defTabSz="457200" fontAlgn="base">
              <a:spcBef>
                <a:spcPct val="0"/>
              </a:spcBef>
              <a:spcAft>
                <a:spcPct val="0"/>
              </a:spcAft>
              <a:buClrTx/>
              <a:buFontTx/>
              <a:buNone/>
            </a:pPr>
            <a:r>
              <a:rPr kumimoji="1" lang="ja-JP" altLang="en-US" sz="1050" kern="1200" dirty="0">
                <a:latin typeface="Meiryo UI" panose="020B0604030504040204" pitchFamily="50" charset="-128"/>
                <a:ea typeface="Meiryo UI" panose="020B0604030504040204" pitchFamily="50" charset="-128"/>
              </a:rPr>
              <a:t>　</a:t>
            </a:r>
            <a:r>
              <a:rPr kumimoji="1" lang="en-US" altLang="ja-JP" sz="1050" kern="1200" dirty="0">
                <a:latin typeface="Meiryo UI" panose="020B0604030504040204" pitchFamily="50" charset="-128"/>
                <a:ea typeface="Meiryo UI" panose="020B0604030504040204" pitchFamily="50" charset="-128"/>
              </a:rPr>
              <a:t>11</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12</a:t>
            </a:r>
            <a:r>
              <a:rPr kumimoji="1" lang="ja-JP" altLang="en-US" sz="1050" kern="1200" dirty="0">
                <a:latin typeface="Meiryo UI" panose="020B0604030504040204" pitchFamily="50" charset="-128"/>
                <a:ea typeface="Meiryo UI" panose="020B0604030504040204" pitchFamily="50" charset="-128"/>
              </a:rPr>
              <a:t>月</a:t>
            </a:r>
          </a:p>
        </p:txBody>
      </p:sp>
      <p:sp>
        <p:nvSpPr>
          <p:cNvPr id="44" name="テキスト ボックス 43"/>
          <p:cNvSpPr txBox="1"/>
          <p:nvPr/>
        </p:nvSpPr>
        <p:spPr>
          <a:xfrm>
            <a:off x="3170262" y="610071"/>
            <a:ext cx="6818470" cy="415498"/>
          </a:xfrm>
          <a:prstGeom prst="rect">
            <a:avLst/>
          </a:prstGeom>
          <a:noFill/>
        </p:spPr>
        <p:txBody>
          <a:bodyPr wrap="square" rtlCol="0">
            <a:spAutoFit/>
          </a:bodyPr>
          <a:lstStyle/>
          <a:p>
            <a:pPr defTabSz="457200" fontAlgn="base">
              <a:spcBef>
                <a:spcPct val="0"/>
              </a:spcBef>
              <a:spcAft>
                <a:spcPct val="0"/>
              </a:spcAft>
              <a:buClrTx/>
              <a:buFontTx/>
              <a:buNone/>
            </a:pPr>
            <a:r>
              <a:rPr kumimoji="1" lang="en-US" altLang="ja-JP" sz="1050" kern="1200" dirty="0">
                <a:latin typeface="Meiryo UI" panose="020B0604030504040204" pitchFamily="50" charset="-128"/>
                <a:ea typeface="Meiryo UI" panose="020B0604030504040204" pitchFamily="50" charset="-128"/>
              </a:rPr>
              <a:t>2024</a:t>
            </a:r>
            <a:r>
              <a:rPr kumimoji="1" lang="ja-JP" altLang="en-US" sz="1050" kern="1200" dirty="0">
                <a:latin typeface="Meiryo UI" panose="020B0604030504040204" pitchFamily="50" charset="-128"/>
                <a:ea typeface="Meiryo UI" panose="020B0604030504040204" pitchFamily="50" charset="-128"/>
              </a:rPr>
              <a:t>年</a:t>
            </a:r>
            <a:endParaRPr kumimoji="1" lang="en-US" altLang="ja-JP" sz="1050" kern="1200" dirty="0">
              <a:latin typeface="Meiryo UI" panose="020B0604030504040204" pitchFamily="50" charset="-128"/>
              <a:ea typeface="Meiryo UI" panose="020B0604030504040204" pitchFamily="50" charset="-128"/>
            </a:endParaRPr>
          </a:p>
          <a:p>
            <a:pPr defTabSz="457200" fontAlgn="base">
              <a:spcBef>
                <a:spcPct val="0"/>
              </a:spcBef>
              <a:spcAft>
                <a:spcPct val="0"/>
              </a:spcAft>
              <a:buClrTx/>
            </a:pPr>
            <a:r>
              <a:rPr kumimoji="1" lang="ja-JP" altLang="en-US" sz="1050" kern="1200" dirty="0">
                <a:latin typeface="Meiryo UI" panose="020B0604030504040204" pitchFamily="50" charset="-128"/>
                <a:ea typeface="Meiryo UI" panose="020B0604030504040204" pitchFamily="50" charset="-128"/>
              </a:rPr>
              <a:t>　</a:t>
            </a:r>
            <a:r>
              <a:rPr kumimoji="1" lang="en-US" altLang="ja-JP" sz="1050" kern="1200" dirty="0">
                <a:latin typeface="Meiryo UI" panose="020B0604030504040204" pitchFamily="50" charset="-128"/>
                <a:ea typeface="Meiryo UI" panose="020B0604030504040204" pitchFamily="50" charset="-128"/>
              </a:rPr>
              <a:t>1</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2</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3</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4</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5</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6</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7</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8</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9</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10</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11</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12</a:t>
            </a:r>
            <a:r>
              <a:rPr kumimoji="1" lang="ja-JP" altLang="en-US" sz="1050" kern="1200" dirty="0">
                <a:latin typeface="Meiryo UI" panose="020B0604030504040204" pitchFamily="50" charset="-128"/>
                <a:ea typeface="Meiryo UI" panose="020B0604030504040204" pitchFamily="50" charset="-128"/>
              </a:rPr>
              <a:t>月</a:t>
            </a:r>
          </a:p>
        </p:txBody>
      </p:sp>
      <p:sp>
        <p:nvSpPr>
          <p:cNvPr id="45" name="テキスト ボックス 44"/>
          <p:cNvSpPr txBox="1"/>
          <p:nvPr/>
        </p:nvSpPr>
        <p:spPr>
          <a:xfrm>
            <a:off x="10058400" y="610071"/>
            <a:ext cx="1846217" cy="430887"/>
          </a:xfrm>
          <a:prstGeom prst="rect">
            <a:avLst/>
          </a:prstGeom>
          <a:noFill/>
        </p:spPr>
        <p:txBody>
          <a:bodyPr wrap="square" rtlCol="0">
            <a:spAutoFit/>
          </a:bodyPr>
          <a:lstStyle/>
          <a:p>
            <a:pPr defTabSz="457200" fontAlgn="base">
              <a:spcBef>
                <a:spcPct val="0"/>
              </a:spcBef>
              <a:spcAft>
                <a:spcPct val="0"/>
              </a:spcAft>
              <a:buClrTx/>
              <a:buFontTx/>
              <a:buNone/>
            </a:pPr>
            <a:r>
              <a:rPr kumimoji="1" lang="en-US" altLang="ja-JP" sz="1050" kern="1200" dirty="0">
                <a:latin typeface="Meiryo UI" panose="020B0604030504040204" pitchFamily="50" charset="-128"/>
                <a:ea typeface="Meiryo UI" panose="020B0604030504040204" pitchFamily="50" charset="-128"/>
              </a:rPr>
              <a:t>2025</a:t>
            </a:r>
            <a:r>
              <a:rPr kumimoji="1" lang="ja-JP" altLang="en-US" sz="1050" kern="1200" dirty="0">
                <a:latin typeface="Meiryo UI" panose="020B0604030504040204" pitchFamily="50" charset="-128"/>
                <a:ea typeface="Meiryo UI" panose="020B0604030504040204" pitchFamily="50" charset="-128"/>
              </a:rPr>
              <a:t>年</a:t>
            </a:r>
            <a:endParaRPr kumimoji="1" lang="en-US" altLang="ja-JP" sz="1050" kern="1200" dirty="0">
              <a:latin typeface="Meiryo UI" panose="020B0604030504040204" pitchFamily="50" charset="-128"/>
              <a:ea typeface="Meiryo UI" panose="020B0604030504040204" pitchFamily="50" charset="-128"/>
            </a:endParaRPr>
          </a:p>
          <a:p>
            <a:pPr defTabSz="457200" fontAlgn="base">
              <a:spcBef>
                <a:spcPct val="0"/>
              </a:spcBef>
              <a:spcAft>
                <a:spcPct val="0"/>
              </a:spcAft>
              <a:buClrTx/>
              <a:buFontTx/>
              <a:buNone/>
            </a:pPr>
            <a:r>
              <a:rPr kumimoji="1" lang="ja-JP" altLang="en-US" sz="1050" kern="1200" dirty="0">
                <a:latin typeface="Meiryo UI" panose="020B0604030504040204" pitchFamily="50" charset="-128"/>
                <a:ea typeface="Meiryo UI" panose="020B0604030504040204" pitchFamily="50" charset="-128"/>
              </a:rPr>
              <a:t>　</a:t>
            </a:r>
            <a:r>
              <a:rPr kumimoji="1" lang="en-US" altLang="ja-JP" sz="1050" kern="1200" dirty="0">
                <a:latin typeface="Meiryo UI" panose="020B0604030504040204" pitchFamily="50" charset="-128"/>
                <a:ea typeface="Meiryo UI" panose="020B0604030504040204" pitchFamily="50" charset="-128"/>
              </a:rPr>
              <a:t>1</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2</a:t>
            </a:r>
            <a:r>
              <a:rPr kumimoji="1" lang="ja-JP" altLang="en-US" sz="1050" kern="1200" dirty="0">
                <a:latin typeface="Meiryo UI" panose="020B0604030504040204" pitchFamily="50" charset="-128"/>
                <a:ea typeface="Meiryo UI" panose="020B0604030504040204" pitchFamily="50" charset="-128"/>
              </a:rPr>
              <a:t>月　　　　</a:t>
            </a:r>
            <a:r>
              <a:rPr kumimoji="1" lang="en-US" altLang="ja-JP" sz="1050" kern="1200" dirty="0">
                <a:latin typeface="Meiryo UI" panose="020B0604030504040204" pitchFamily="50" charset="-128"/>
                <a:ea typeface="Meiryo UI" panose="020B0604030504040204" pitchFamily="50" charset="-128"/>
              </a:rPr>
              <a:t>3</a:t>
            </a:r>
            <a:r>
              <a:rPr kumimoji="1" lang="ja-JP" altLang="en-US" sz="1050" kern="1200" dirty="0">
                <a:latin typeface="Meiryo UI" panose="020B0604030504040204" pitchFamily="50" charset="-128"/>
                <a:ea typeface="Meiryo UI" panose="020B0604030504040204" pitchFamily="50" charset="-128"/>
              </a:rPr>
              <a:t>月</a:t>
            </a:r>
          </a:p>
        </p:txBody>
      </p:sp>
      <p:cxnSp>
        <p:nvCxnSpPr>
          <p:cNvPr id="46" name="直線コネクタ 45"/>
          <p:cNvCxnSpPr/>
          <p:nvPr/>
        </p:nvCxnSpPr>
        <p:spPr>
          <a:xfrm>
            <a:off x="3219654" y="839450"/>
            <a:ext cx="0" cy="5666280"/>
          </a:xfrm>
          <a:prstGeom prst="line">
            <a:avLst/>
          </a:prstGeom>
          <a:noFill/>
          <a:ln w="9525" cap="flat" cmpd="sng" algn="ctr">
            <a:solidFill>
              <a:srgbClr val="333399"/>
            </a:solidFill>
            <a:prstDash val="solid"/>
          </a:ln>
          <a:effectLst/>
        </p:spPr>
      </p:cxnSp>
      <p:cxnSp>
        <p:nvCxnSpPr>
          <p:cNvPr id="47" name="直線コネクタ 46"/>
          <p:cNvCxnSpPr/>
          <p:nvPr/>
        </p:nvCxnSpPr>
        <p:spPr>
          <a:xfrm>
            <a:off x="5004912" y="839450"/>
            <a:ext cx="0" cy="5666280"/>
          </a:xfrm>
          <a:prstGeom prst="line">
            <a:avLst/>
          </a:prstGeom>
          <a:noFill/>
          <a:ln w="9525" cap="flat" cmpd="sng" algn="ctr">
            <a:solidFill>
              <a:srgbClr val="333399"/>
            </a:solidFill>
            <a:prstDash val="solid"/>
          </a:ln>
          <a:effectLst/>
        </p:spPr>
      </p:cxnSp>
      <p:cxnSp>
        <p:nvCxnSpPr>
          <p:cNvPr id="48" name="直線コネクタ 47"/>
          <p:cNvCxnSpPr/>
          <p:nvPr/>
        </p:nvCxnSpPr>
        <p:spPr>
          <a:xfrm>
            <a:off x="6737917" y="839450"/>
            <a:ext cx="0" cy="5666280"/>
          </a:xfrm>
          <a:prstGeom prst="line">
            <a:avLst/>
          </a:prstGeom>
          <a:noFill/>
          <a:ln w="9525" cap="flat" cmpd="sng" algn="ctr">
            <a:solidFill>
              <a:srgbClr val="333399"/>
            </a:solidFill>
            <a:prstDash val="solid"/>
          </a:ln>
          <a:effectLst/>
        </p:spPr>
      </p:cxnSp>
      <p:cxnSp>
        <p:nvCxnSpPr>
          <p:cNvPr id="49" name="直線コネクタ 48"/>
          <p:cNvCxnSpPr/>
          <p:nvPr/>
        </p:nvCxnSpPr>
        <p:spPr>
          <a:xfrm>
            <a:off x="8375129" y="839450"/>
            <a:ext cx="0" cy="5666280"/>
          </a:xfrm>
          <a:prstGeom prst="line">
            <a:avLst/>
          </a:prstGeom>
          <a:noFill/>
          <a:ln w="9525" cap="flat" cmpd="sng" algn="ctr">
            <a:solidFill>
              <a:srgbClr val="333399"/>
            </a:solidFill>
            <a:prstDash val="solid"/>
          </a:ln>
          <a:effectLst/>
        </p:spPr>
      </p:cxnSp>
      <p:cxnSp>
        <p:nvCxnSpPr>
          <p:cNvPr id="50" name="直線コネクタ 49"/>
          <p:cNvCxnSpPr/>
          <p:nvPr/>
        </p:nvCxnSpPr>
        <p:spPr>
          <a:xfrm>
            <a:off x="10058400" y="839450"/>
            <a:ext cx="0" cy="5666280"/>
          </a:xfrm>
          <a:prstGeom prst="line">
            <a:avLst/>
          </a:prstGeom>
          <a:noFill/>
          <a:ln w="9525" cap="flat" cmpd="sng" algn="ctr">
            <a:solidFill>
              <a:srgbClr val="333399"/>
            </a:solidFill>
            <a:prstDash val="solid"/>
          </a:ln>
          <a:effectLst/>
        </p:spPr>
      </p:cxnSp>
      <p:cxnSp>
        <p:nvCxnSpPr>
          <p:cNvPr id="51" name="直線コネクタ 50"/>
          <p:cNvCxnSpPr/>
          <p:nvPr/>
        </p:nvCxnSpPr>
        <p:spPr>
          <a:xfrm>
            <a:off x="11852366" y="839450"/>
            <a:ext cx="0" cy="5666280"/>
          </a:xfrm>
          <a:prstGeom prst="line">
            <a:avLst/>
          </a:prstGeom>
          <a:noFill/>
          <a:ln w="9525" cap="flat" cmpd="sng" algn="ctr">
            <a:solidFill>
              <a:srgbClr val="333399"/>
            </a:solidFill>
            <a:prstDash val="solid"/>
          </a:ln>
          <a:effectLst/>
        </p:spPr>
      </p:cxnSp>
      <p:sp>
        <p:nvSpPr>
          <p:cNvPr id="52" name="角丸四角形 51"/>
          <p:cNvSpPr/>
          <p:nvPr/>
        </p:nvSpPr>
        <p:spPr>
          <a:xfrm>
            <a:off x="52470" y="3590694"/>
            <a:ext cx="1673886" cy="232346"/>
          </a:xfrm>
          <a:prstGeom prst="roundRect">
            <a:avLst/>
          </a:prstGeom>
          <a:solidFill>
            <a:srgbClr val="2D2D8A"/>
          </a:solidFill>
          <a:ln w="25400" cap="flat" cmpd="sng" algn="ctr">
            <a:noFill/>
            <a:prstDash val="solid"/>
          </a:ln>
          <a:effectLst/>
        </p:spPr>
        <p:txBody>
          <a:bodyPr rtlCol="0" anchor="ctr"/>
          <a:lstStyle/>
          <a:p>
            <a:pPr algn="ctr" defTabSz="457200" fontAlgn="base">
              <a:spcBef>
                <a:spcPct val="0"/>
              </a:spcBef>
              <a:spcAft>
                <a:spcPct val="0"/>
              </a:spcAft>
              <a:buClrTx/>
              <a:buFontTx/>
              <a:buNone/>
              <a:defRPr/>
            </a:pPr>
            <a:r>
              <a:rPr kumimoji="1" lang="ja-JP" altLang="en-US" sz="1600" kern="1200" dirty="0">
                <a:solidFill>
                  <a:srgbClr val="FFFFFF"/>
                </a:solidFill>
                <a:latin typeface="Meiryo UI" panose="020B0604030504040204" pitchFamily="50" charset="-128"/>
                <a:ea typeface="Meiryo UI" panose="020B0604030504040204" pitchFamily="50" charset="-128"/>
              </a:rPr>
              <a:t>プロモーション</a:t>
            </a:r>
          </a:p>
        </p:txBody>
      </p:sp>
      <p:sp>
        <p:nvSpPr>
          <p:cNvPr id="53" name="角丸四角形 52"/>
          <p:cNvSpPr/>
          <p:nvPr/>
        </p:nvSpPr>
        <p:spPr>
          <a:xfrm>
            <a:off x="52469" y="5208861"/>
            <a:ext cx="1673886" cy="232346"/>
          </a:xfrm>
          <a:prstGeom prst="roundRect">
            <a:avLst/>
          </a:prstGeom>
          <a:solidFill>
            <a:srgbClr val="2D2D8A"/>
          </a:solidFill>
          <a:ln w="25400" cap="flat" cmpd="sng" algn="ctr">
            <a:noFill/>
            <a:prstDash val="solid"/>
          </a:ln>
          <a:effectLst/>
        </p:spPr>
        <p:txBody>
          <a:bodyPr rtlCol="0" anchor="ctr"/>
          <a:lstStyle/>
          <a:p>
            <a:pPr algn="ctr" defTabSz="457200" fontAlgn="base">
              <a:spcBef>
                <a:spcPct val="0"/>
              </a:spcBef>
              <a:spcAft>
                <a:spcPct val="0"/>
              </a:spcAft>
              <a:buClrTx/>
              <a:buFontTx/>
              <a:buNone/>
              <a:defRPr/>
            </a:pPr>
            <a:r>
              <a:rPr kumimoji="1" lang="en-US" altLang="ja-JP" sz="1600" kern="1200" dirty="0">
                <a:solidFill>
                  <a:srgbClr val="FFFFFF"/>
                </a:solidFill>
                <a:latin typeface="Meiryo UI" panose="020B0604030504040204" pitchFamily="50" charset="-128"/>
                <a:ea typeface="Meiryo UI" panose="020B0604030504040204" pitchFamily="50" charset="-128"/>
              </a:rPr>
              <a:t>EHR</a:t>
            </a:r>
            <a:r>
              <a:rPr kumimoji="1" lang="ja-JP" altLang="en-US" sz="1600" kern="1200" dirty="0">
                <a:solidFill>
                  <a:srgbClr val="FFFFFF"/>
                </a:solidFill>
                <a:latin typeface="Meiryo UI" panose="020B0604030504040204" pitchFamily="50" charset="-128"/>
                <a:ea typeface="Meiryo UI" panose="020B0604030504040204" pitchFamily="50" charset="-128"/>
              </a:rPr>
              <a:t>構築</a:t>
            </a:r>
          </a:p>
        </p:txBody>
      </p:sp>
      <p:sp>
        <p:nvSpPr>
          <p:cNvPr id="54" name="ホームベース 53"/>
          <p:cNvSpPr/>
          <p:nvPr/>
        </p:nvSpPr>
        <p:spPr>
          <a:xfrm>
            <a:off x="2307773" y="5400233"/>
            <a:ext cx="911883" cy="442772"/>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IT</a:t>
            </a: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調査</a:t>
            </a:r>
            <a:b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b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湘南鎌倉</a:t>
            </a:r>
            <a:endPar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横須賀共済</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29984" y="5417817"/>
            <a:ext cx="1688900" cy="969496"/>
          </a:xfrm>
          <a:prstGeom prst="rect">
            <a:avLst/>
          </a:prstGeom>
          <a:noFill/>
        </p:spPr>
        <p:txBody>
          <a:bodyPr wrap="square" lIns="36000" rIns="0"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IT</a:t>
            </a:r>
            <a:r>
              <a:rPr kumimoji="1" lang="ja-JP" altLang="en-US" sz="1200" dirty="0">
                <a:latin typeface="Meiryo UI" panose="020B0604030504040204" pitchFamily="50" charset="-128"/>
                <a:ea typeface="Meiryo UI" panose="020B0604030504040204" pitchFamily="50" charset="-128"/>
              </a:rPr>
              <a:t>調査</a:t>
            </a:r>
            <a:endParaRPr kumimoji="1" lang="en-US" altLang="ja-JP"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・施設構築</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・操作教育</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・テスト実施</a:t>
            </a:r>
            <a:br>
              <a:rPr lang="en-US" altLang="ja-JP" sz="10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・クラウド環境構築</a:t>
            </a:r>
            <a:endParaRPr lang="en-US" altLang="ja-JP" sz="11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9984" y="3819237"/>
            <a:ext cx="1782469" cy="1354217"/>
          </a:xfrm>
          <a:prstGeom prst="rect">
            <a:avLst/>
          </a:prstGeom>
          <a:noFill/>
        </p:spPr>
        <p:txBody>
          <a:bodyPr wrap="square" lIns="36000" rIns="0" rtlCol="0">
            <a:spAutoFit/>
          </a:bodyPr>
          <a:lstStyle/>
          <a:p>
            <a:r>
              <a:rPr kumimoji="1" lang="ja-JP" altLang="en-US" sz="1200" dirty="0">
                <a:latin typeface="Meiryo UI" panose="020B0604030504040204" pitchFamily="50" charset="-128"/>
                <a:ea typeface="Meiryo UI" panose="020B0604030504040204" pitchFamily="50" charset="-128"/>
              </a:rPr>
              <a:t>・三師会＆介護団体合意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・施設プロモーション</a:t>
            </a:r>
            <a:endParaRPr kumimoji="1" lang="en-US" altLang="ja-JP" sz="12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参加申込書・調査等</a:t>
            </a:r>
            <a:endParaRPr kumimoji="1" lang="en-US" altLang="ja-JP" sz="10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・住民プロモーション</a:t>
            </a:r>
            <a:endParaRPr lang="en-US" altLang="ja-JP" sz="12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患者同意取得</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マスコミ等</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・利活用促進</a:t>
            </a:r>
            <a:br>
              <a:rPr lang="en-US" altLang="ja-JP" sz="1100" dirty="0">
                <a:latin typeface="Meiryo UI" panose="020B0604030504040204" pitchFamily="50" charset="-128"/>
                <a:ea typeface="Meiryo UI" panose="020B0604030504040204" pitchFamily="50" charset="-128"/>
              </a:rPr>
            </a:br>
            <a:endParaRPr lang="en-US" altLang="ja-JP" sz="11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29984" y="2694369"/>
            <a:ext cx="1688900" cy="461665"/>
          </a:xfrm>
          <a:prstGeom prst="rect">
            <a:avLst/>
          </a:prstGeom>
          <a:noFill/>
        </p:spPr>
        <p:txBody>
          <a:bodyPr wrap="square" lIns="36000" rIns="0" rtlCol="0">
            <a:spAutoFit/>
          </a:bodyPr>
          <a:lstStyle/>
          <a:p>
            <a:r>
              <a:rPr kumimoji="1" lang="ja-JP" altLang="en-US" sz="1200" dirty="0">
                <a:latin typeface="Meiryo UI" panose="020B0604030504040204" pitchFamily="50" charset="-128"/>
                <a:ea typeface="Meiryo UI" panose="020B0604030504040204" pitchFamily="50" charset="-128"/>
              </a:rPr>
              <a:t>・法人設立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・法人運営</a:t>
            </a:r>
            <a:endParaRPr kumimoji="1" lang="en-US" altLang="ja-JP" sz="1200" dirty="0">
              <a:latin typeface="Meiryo UI" panose="020B0604030504040204" pitchFamily="50" charset="-128"/>
              <a:ea typeface="Meiryo UI" panose="020B0604030504040204" pitchFamily="50" charset="-128"/>
            </a:endParaRPr>
          </a:p>
        </p:txBody>
      </p:sp>
      <p:sp>
        <p:nvSpPr>
          <p:cNvPr id="58" name="ホームベース 57"/>
          <p:cNvSpPr/>
          <p:nvPr/>
        </p:nvSpPr>
        <p:spPr>
          <a:xfrm>
            <a:off x="3278776" y="5400233"/>
            <a:ext cx="3781575" cy="442772"/>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EHR</a:t>
            </a: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構築・テスト</a:t>
            </a:r>
            <a:endPar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湘南鎌倉、横須賀共済</a:t>
            </a:r>
          </a:p>
        </p:txBody>
      </p:sp>
      <p:sp>
        <p:nvSpPr>
          <p:cNvPr id="59" name="ホームベース 58"/>
          <p:cNvSpPr/>
          <p:nvPr/>
        </p:nvSpPr>
        <p:spPr>
          <a:xfrm>
            <a:off x="3248296" y="5931712"/>
            <a:ext cx="8551820" cy="284922"/>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IT</a:t>
            </a: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調査・</a:t>
            </a:r>
            <a: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EHR</a:t>
            </a: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構築・テスト（その他施設）</a:t>
            </a:r>
            <a:endPar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 name="ホームベース 59"/>
          <p:cNvSpPr/>
          <p:nvPr/>
        </p:nvSpPr>
        <p:spPr>
          <a:xfrm>
            <a:off x="3410100" y="6295778"/>
            <a:ext cx="1533851" cy="288476"/>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クラウド環境構築、テスト</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1" name="ホームベース 60"/>
          <p:cNvSpPr/>
          <p:nvPr/>
        </p:nvSpPr>
        <p:spPr>
          <a:xfrm>
            <a:off x="1968139" y="3798924"/>
            <a:ext cx="3086508" cy="195403"/>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三師会及び介護団体との合意</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 name="ホームベース 61"/>
          <p:cNvSpPr/>
          <p:nvPr/>
        </p:nvSpPr>
        <p:spPr>
          <a:xfrm>
            <a:off x="3116218" y="4200121"/>
            <a:ext cx="8683898" cy="244935"/>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施設プロモーション</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3" name="ホームベース 62"/>
          <p:cNvSpPr/>
          <p:nvPr/>
        </p:nvSpPr>
        <p:spPr>
          <a:xfrm>
            <a:off x="4493624" y="4514129"/>
            <a:ext cx="7306491" cy="220976"/>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住民プロモーション、地域行政への協力依頼</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 name="ホームベース 63"/>
          <p:cNvSpPr/>
          <p:nvPr/>
        </p:nvSpPr>
        <p:spPr>
          <a:xfrm>
            <a:off x="3962402" y="4817101"/>
            <a:ext cx="7837714" cy="220976"/>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EHR</a:t>
            </a: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利活用促進・付加価値導出</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 name="ホームベース 64"/>
          <p:cNvSpPr/>
          <p:nvPr/>
        </p:nvSpPr>
        <p:spPr>
          <a:xfrm>
            <a:off x="2279048" y="4179049"/>
            <a:ext cx="837170" cy="274716"/>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ツール、規約整備</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 name="ホームベース 65"/>
          <p:cNvSpPr/>
          <p:nvPr/>
        </p:nvSpPr>
        <p:spPr>
          <a:xfrm>
            <a:off x="3321642" y="4505623"/>
            <a:ext cx="1166367" cy="231646"/>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ツール、規約整備</a:t>
            </a:r>
            <a:endPar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7" name="角丸四角形 66"/>
          <p:cNvSpPr/>
          <p:nvPr/>
        </p:nvSpPr>
        <p:spPr>
          <a:xfrm>
            <a:off x="52469" y="1134132"/>
            <a:ext cx="1673886" cy="232346"/>
          </a:xfrm>
          <a:prstGeom prst="roundRect">
            <a:avLst/>
          </a:prstGeom>
          <a:solidFill>
            <a:srgbClr val="2D2D8A"/>
          </a:solidFill>
          <a:ln w="25400" cap="flat" cmpd="sng" algn="ctr">
            <a:noFill/>
            <a:prstDash val="solid"/>
          </a:ln>
          <a:effectLst/>
        </p:spPr>
        <p:txBody>
          <a:bodyPr rtlCol="0" anchor="ctr"/>
          <a:lstStyle/>
          <a:p>
            <a:pPr algn="ctr" defTabSz="457200" fontAlgn="base">
              <a:spcBef>
                <a:spcPct val="0"/>
              </a:spcBef>
              <a:spcAft>
                <a:spcPct val="0"/>
              </a:spcAft>
              <a:buClrTx/>
              <a:buFontTx/>
              <a:buNone/>
              <a:defRPr/>
            </a:pPr>
            <a:r>
              <a:rPr kumimoji="1" lang="ja-JP" altLang="en-US" sz="1600" kern="1200" dirty="0">
                <a:solidFill>
                  <a:srgbClr val="FFFFFF"/>
                </a:solidFill>
                <a:latin typeface="Meiryo UI" panose="020B0604030504040204" pitchFamily="50" charset="-128"/>
                <a:ea typeface="Meiryo UI" panose="020B0604030504040204" pitchFamily="50" charset="-128"/>
              </a:rPr>
              <a:t>イベント・会議体</a:t>
            </a:r>
          </a:p>
        </p:txBody>
      </p:sp>
      <p:sp>
        <p:nvSpPr>
          <p:cNvPr id="68" name="角丸四角形 67"/>
          <p:cNvSpPr/>
          <p:nvPr/>
        </p:nvSpPr>
        <p:spPr>
          <a:xfrm>
            <a:off x="1852941" y="1415285"/>
            <a:ext cx="9816545" cy="198434"/>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定例会議（原則週次）</a:t>
            </a:r>
          </a:p>
        </p:txBody>
      </p:sp>
      <p:sp>
        <p:nvSpPr>
          <p:cNvPr id="69" name="ホームベース 68"/>
          <p:cNvSpPr/>
          <p:nvPr/>
        </p:nvSpPr>
        <p:spPr>
          <a:xfrm>
            <a:off x="1990604" y="2677769"/>
            <a:ext cx="740311" cy="384082"/>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公募・業者選定</a:t>
            </a:r>
          </a:p>
        </p:txBody>
      </p:sp>
      <p:sp>
        <p:nvSpPr>
          <p:cNvPr id="70" name="ホームベース 69"/>
          <p:cNvSpPr/>
          <p:nvPr/>
        </p:nvSpPr>
        <p:spPr>
          <a:xfrm>
            <a:off x="2648100" y="3130456"/>
            <a:ext cx="2311239" cy="329425"/>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規約類整備</a:t>
            </a:r>
          </a:p>
        </p:txBody>
      </p:sp>
      <p:sp>
        <p:nvSpPr>
          <p:cNvPr id="71" name="ホームベース 70"/>
          <p:cNvSpPr/>
          <p:nvPr/>
        </p:nvSpPr>
        <p:spPr>
          <a:xfrm>
            <a:off x="1897433" y="3115343"/>
            <a:ext cx="696685" cy="323435"/>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EHR</a:t>
            </a: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名称確定</a:t>
            </a:r>
          </a:p>
        </p:txBody>
      </p:sp>
      <p:sp>
        <p:nvSpPr>
          <p:cNvPr id="72" name="角丸四角形 71"/>
          <p:cNvSpPr/>
          <p:nvPr/>
        </p:nvSpPr>
        <p:spPr>
          <a:xfrm>
            <a:off x="2476908" y="1898929"/>
            <a:ext cx="568045" cy="417305"/>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アライアンス会議</a:t>
            </a:r>
          </a:p>
        </p:txBody>
      </p:sp>
      <p:sp>
        <p:nvSpPr>
          <p:cNvPr id="73" name="角丸四角形 72"/>
          <p:cNvSpPr/>
          <p:nvPr/>
        </p:nvSpPr>
        <p:spPr>
          <a:xfrm>
            <a:off x="5514363" y="1916202"/>
            <a:ext cx="592183" cy="417305"/>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理事会</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社員総会</a:t>
            </a:r>
          </a:p>
        </p:txBody>
      </p:sp>
      <p:sp>
        <p:nvSpPr>
          <p:cNvPr id="74" name="角丸四角形 73"/>
          <p:cNvSpPr/>
          <p:nvPr/>
        </p:nvSpPr>
        <p:spPr>
          <a:xfrm>
            <a:off x="7881257" y="1898929"/>
            <a:ext cx="383176" cy="417305"/>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理事会</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 name="角丸四角形 74"/>
          <p:cNvSpPr/>
          <p:nvPr/>
        </p:nvSpPr>
        <p:spPr>
          <a:xfrm>
            <a:off x="9509762" y="1898929"/>
            <a:ext cx="383176" cy="417305"/>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理事会</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 name="角丸四角形 75"/>
          <p:cNvSpPr/>
          <p:nvPr/>
        </p:nvSpPr>
        <p:spPr>
          <a:xfrm>
            <a:off x="11251476" y="1898929"/>
            <a:ext cx="383176" cy="417305"/>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理事会</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7" name="角丸四角形 76"/>
          <p:cNvSpPr/>
          <p:nvPr/>
        </p:nvSpPr>
        <p:spPr>
          <a:xfrm>
            <a:off x="7628709" y="1634791"/>
            <a:ext cx="4040777" cy="219347"/>
          </a:xfrm>
          <a:prstGeom prst="roundRect">
            <a:avLst/>
          </a:prstGeom>
          <a:solidFill>
            <a:srgbClr val="BBE0E3">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各種分科会検討・実施（ソリューション検討）</a:t>
            </a:r>
          </a:p>
        </p:txBody>
      </p:sp>
      <p:sp>
        <p:nvSpPr>
          <p:cNvPr id="78" name="テキスト ボックス 77"/>
          <p:cNvSpPr txBox="1"/>
          <p:nvPr/>
        </p:nvSpPr>
        <p:spPr>
          <a:xfrm>
            <a:off x="29984" y="1386996"/>
            <a:ext cx="1688900" cy="646331"/>
          </a:xfrm>
          <a:prstGeom prst="rect">
            <a:avLst/>
          </a:prstGeom>
          <a:noFill/>
        </p:spPr>
        <p:txBody>
          <a:bodyPr wrap="square" lIns="36000" rIns="0" rtlCol="0">
            <a:spAutoFit/>
          </a:bodyPr>
          <a:lstStyle/>
          <a:p>
            <a:r>
              <a:rPr kumimoji="1" lang="ja-JP" altLang="en-US" sz="1200" dirty="0">
                <a:latin typeface="Meiryo UI" panose="020B0604030504040204" pitchFamily="50" charset="-128"/>
                <a:ea typeface="Meiryo UI" panose="020B0604030504040204" pitchFamily="50" charset="-128"/>
              </a:rPr>
              <a:t>・定例会議</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・理事会、社員総会</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・各種分科会</a:t>
            </a:r>
            <a:endParaRPr kumimoji="1" lang="en-US" altLang="ja-JP" sz="12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2634364" y="1120923"/>
            <a:ext cx="1500732" cy="261610"/>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業者確定（</a:t>
            </a:r>
            <a:r>
              <a:rPr kumimoji="1" lang="en-US" altLang="ja-JP"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12/7</a:t>
            </a:r>
            <a:r>
              <a:rPr kumimoji="1" lang="ja-JP" altLang="en-US"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a:t>
            </a:r>
          </a:p>
        </p:txBody>
      </p:sp>
      <p:sp>
        <p:nvSpPr>
          <p:cNvPr id="80" name="テキスト ボックス 79"/>
          <p:cNvSpPr txBox="1"/>
          <p:nvPr/>
        </p:nvSpPr>
        <p:spPr>
          <a:xfrm>
            <a:off x="4952659" y="1093863"/>
            <a:ext cx="1412566" cy="261610"/>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法人設立（</a:t>
            </a:r>
            <a:r>
              <a:rPr kumimoji="1" lang="en-US" altLang="ja-JP"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4/1</a:t>
            </a:r>
            <a:r>
              <a:rPr kumimoji="1" lang="ja-JP" altLang="en-US"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a:t>
            </a:r>
          </a:p>
        </p:txBody>
      </p:sp>
      <p:sp>
        <p:nvSpPr>
          <p:cNvPr id="81" name="テキスト ボックス 80"/>
          <p:cNvSpPr txBox="1"/>
          <p:nvPr/>
        </p:nvSpPr>
        <p:spPr>
          <a:xfrm>
            <a:off x="7217105" y="1103505"/>
            <a:ext cx="1031051" cy="261610"/>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1" lang="ja-JP" altLang="en-US" sz="11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本稼働開始</a:t>
            </a:r>
          </a:p>
        </p:txBody>
      </p:sp>
      <p:sp>
        <p:nvSpPr>
          <p:cNvPr id="82" name="角丸四角形 81"/>
          <p:cNvSpPr/>
          <p:nvPr/>
        </p:nvSpPr>
        <p:spPr>
          <a:xfrm>
            <a:off x="4391294" y="1907642"/>
            <a:ext cx="568045" cy="417305"/>
          </a:xfrm>
          <a:prstGeom prst="roundRect">
            <a:avLst/>
          </a:prstGeom>
          <a:solidFill>
            <a:srgbClr val="BBE0E3">
              <a:lumMod val="50000"/>
            </a:srgbClr>
          </a:solidFill>
          <a:ln w="25400" cap="flat" cmpd="sng" algn="ctr">
            <a:noFill/>
            <a:prstDash val="solid"/>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法人</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設立総会</a:t>
            </a:r>
            <a:endParaRPr kumimoji="1" lang="en-US" altLang="ja-JP" sz="7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3" name="ホームベース 82"/>
          <p:cNvSpPr/>
          <p:nvPr/>
        </p:nvSpPr>
        <p:spPr>
          <a:xfrm>
            <a:off x="2332970" y="3989732"/>
            <a:ext cx="2721677" cy="171135"/>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団体及び施設別向け説明会</a:t>
            </a:r>
          </a:p>
        </p:txBody>
      </p:sp>
      <p:sp>
        <p:nvSpPr>
          <p:cNvPr id="84" name="ホームベース 83"/>
          <p:cNvSpPr/>
          <p:nvPr/>
        </p:nvSpPr>
        <p:spPr>
          <a:xfrm>
            <a:off x="8651502" y="3984367"/>
            <a:ext cx="2721677" cy="171135"/>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団体及び施設別向け説明会</a:t>
            </a:r>
          </a:p>
        </p:txBody>
      </p:sp>
      <p:sp>
        <p:nvSpPr>
          <p:cNvPr id="85" name="ホームベース 46">
            <a:extLst>
              <a:ext uri="{FF2B5EF4-FFF2-40B4-BE49-F238E27FC236}">
                <a16:creationId xmlns:a16="http://schemas.microsoft.com/office/drawing/2014/main" id="{22F5A7A4-CF74-F1F4-6DF6-BD8071A54C58}"/>
              </a:ext>
            </a:extLst>
          </p:cNvPr>
          <p:cNvSpPr/>
          <p:nvPr/>
        </p:nvSpPr>
        <p:spPr>
          <a:xfrm>
            <a:off x="4258492" y="2739177"/>
            <a:ext cx="694167" cy="337713"/>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定款認証</a:t>
            </a:r>
          </a:p>
        </p:txBody>
      </p:sp>
      <p:sp>
        <p:nvSpPr>
          <p:cNvPr id="86" name="ホームベース 46">
            <a:extLst>
              <a:ext uri="{FF2B5EF4-FFF2-40B4-BE49-F238E27FC236}">
                <a16:creationId xmlns:a16="http://schemas.microsoft.com/office/drawing/2014/main" id="{C3DF7545-A9AC-5D99-19F7-4AB3F6D8FED2}"/>
              </a:ext>
            </a:extLst>
          </p:cNvPr>
          <p:cNvSpPr/>
          <p:nvPr/>
        </p:nvSpPr>
        <p:spPr>
          <a:xfrm>
            <a:off x="4972832" y="2753370"/>
            <a:ext cx="708830" cy="352229"/>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法人登記</a:t>
            </a:r>
          </a:p>
        </p:txBody>
      </p:sp>
      <p:sp>
        <p:nvSpPr>
          <p:cNvPr id="87" name="ホームベース 46">
            <a:extLst>
              <a:ext uri="{FF2B5EF4-FFF2-40B4-BE49-F238E27FC236}">
                <a16:creationId xmlns:a16="http://schemas.microsoft.com/office/drawing/2014/main" id="{BC03A980-700C-FF90-2F51-EFADC9878898}"/>
              </a:ext>
            </a:extLst>
          </p:cNvPr>
          <p:cNvSpPr/>
          <p:nvPr/>
        </p:nvSpPr>
        <p:spPr>
          <a:xfrm>
            <a:off x="4130475" y="2394638"/>
            <a:ext cx="907284" cy="286103"/>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HP</a:t>
            </a: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作成</a:t>
            </a:r>
          </a:p>
        </p:txBody>
      </p:sp>
      <p:sp>
        <p:nvSpPr>
          <p:cNvPr id="88" name="ホームベース 46">
            <a:extLst>
              <a:ext uri="{FF2B5EF4-FFF2-40B4-BE49-F238E27FC236}">
                <a16:creationId xmlns:a16="http://schemas.microsoft.com/office/drawing/2014/main" id="{0ABDAC32-838C-C918-A81C-0C8D0C37EA1E}"/>
              </a:ext>
            </a:extLst>
          </p:cNvPr>
          <p:cNvSpPr/>
          <p:nvPr/>
        </p:nvSpPr>
        <p:spPr>
          <a:xfrm>
            <a:off x="7191470" y="3149204"/>
            <a:ext cx="1001083" cy="310678"/>
          </a:xfrm>
          <a:prstGeom prst="homePlate">
            <a:avLst>
              <a:gd name="adj" fmla="val 23949"/>
            </a:avLst>
          </a:prstGeom>
          <a:solidFill>
            <a:srgbClr val="2D2D8A"/>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プレスリリース</a:t>
            </a:r>
          </a:p>
        </p:txBody>
      </p:sp>
      <p:cxnSp>
        <p:nvCxnSpPr>
          <p:cNvPr id="89" name="直線コネクタ 88"/>
          <p:cNvCxnSpPr/>
          <p:nvPr/>
        </p:nvCxnSpPr>
        <p:spPr>
          <a:xfrm>
            <a:off x="52469" y="2359779"/>
            <a:ext cx="11747646" cy="1809"/>
          </a:xfrm>
          <a:prstGeom prst="line">
            <a:avLst/>
          </a:prstGeom>
          <a:noFill/>
          <a:ln w="12700" cap="flat" cmpd="sng" algn="ctr">
            <a:solidFill>
              <a:srgbClr val="333399"/>
            </a:solidFill>
            <a:prstDash val="solid"/>
          </a:ln>
          <a:effectLst/>
        </p:spPr>
      </p:cxnSp>
      <p:cxnSp>
        <p:nvCxnSpPr>
          <p:cNvPr id="90" name="直線コネクタ 89"/>
          <p:cNvCxnSpPr/>
          <p:nvPr/>
        </p:nvCxnSpPr>
        <p:spPr>
          <a:xfrm>
            <a:off x="52469" y="3544435"/>
            <a:ext cx="11747646" cy="1809"/>
          </a:xfrm>
          <a:prstGeom prst="line">
            <a:avLst/>
          </a:prstGeom>
          <a:noFill/>
          <a:ln w="12700" cap="flat" cmpd="sng" algn="ctr">
            <a:solidFill>
              <a:srgbClr val="333399"/>
            </a:solidFill>
            <a:prstDash val="solid"/>
          </a:ln>
          <a:effectLst/>
        </p:spPr>
      </p:cxnSp>
      <p:cxnSp>
        <p:nvCxnSpPr>
          <p:cNvPr id="91" name="直線コネクタ 90"/>
          <p:cNvCxnSpPr/>
          <p:nvPr/>
        </p:nvCxnSpPr>
        <p:spPr>
          <a:xfrm>
            <a:off x="52469" y="5147155"/>
            <a:ext cx="11747646" cy="1809"/>
          </a:xfrm>
          <a:prstGeom prst="line">
            <a:avLst/>
          </a:prstGeom>
          <a:noFill/>
          <a:ln w="12700" cap="flat" cmpd="sng" algn="ctr">
            <a:solidFill>
              <a:srgbClr val="333399"/>
            </a:solidFill>
            <a:prstDash val="solid"/>
          </a:ln>
          <a:effectLst/>
        </p:spPr>
      </p:cxnSp>
      <p:sp>
        <p:nvSpPr>
          <p:cNvPr id="3" name="正方形/長方形 2"/>
          <p:cNvSpPr/>
          <p:nvPr/>
        </p:nvSpPr>
        <p:spPr>
          <a:xfrm>
            <a:off x="8438076" y="2664388"/>
            <a:ext cx="3174697" cy="8046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eiryo UI" panose="020B0604030504040204" pitchFamily="50" charset="-128"/>
                <a:ea typeface="Meiryo UI" panose="020B0604030504040204" pitchFamily="50" charset="-128"/>
              </a:rPr>
              <a:t>参加申込書等については後日については、協議会の方から送付、または持参させていただきます。</a:t>
            </a:r>
          </a:p>
        </p:txBody>
      </p:sp>
      <p:sp>
        <p:nvSpPr>
          <p:cNvPr id="92" name="テキスト ボックス 91"/>
          <p:cNvSpPr txBox="1"/>
          <p:nvPr/>
        </p:nvSpPr>
        <p:spPr>
          <a:xfrm>
            <a:off x="11618753" y="6450599"/>
            <a:ext cx="38985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２</a:t>
            </a:r>
          </a:p>
        </p:txBody>
      </p:sp>
      <p:sp>
        <p:nvSpPr>
          <p:cNvPr id="2" name="四角形: 角を丸くする 1">
            <a:extLst>
              <a:ext uri="{FF2B5EF4-FFF2-40B4-BE49-F238E27FC236}">
                <a16:creationId xmlns:a16="http://schemas.microsoft.com/office/drawing/2014/main" id="{9631130D-78FE-4D13-8909-A74910D39282}"/>
              </a:ext>
            </a:extLst>
          </p:cNvPr>
          <p:cNvSpPr/>
          <p:nvPr/>
        </p:nvSpPr>
        <p:spPr>
          <a:xfrm>
            <a:off x="4856866" y="1051841"/>
            <a:ext cx="1558618" cy="362378"/>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53758C3-5D21-41F7-B396-BD7A2A2B8926}"/>
              </a:ext>
            </a:extLst>
          </p:cNvPr>
          <p:cNvSpPr/>
          <p:nvPr/>
        </p:nvSpPr>
        <p:spPr>
          <a:xfrm>
            <a:off x="7137253" y="1040958"/>
            <a:ext cx="1237875" cy="39893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7929F54-FE9E-4CDB-BFE0-42955A27513D}"/>
              </a:ext>
            </a:extLst>
          </p:cNvPr>
          <p:cNvSpPr txBox="1"/>
          <p:nvPr/>
        </p:nvSpPr>
        <p:spPr>
          <a:xfrm>
            <a:off x="3358222" y="620689"/>
            <a:ext cx="5485797"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医療業界の課題（外部環境）</a:t>
            </a:r>
          </a:p>
        </p:txBody>
      </p:sp>
      <p:pic>
        <p:nvPicPr>
          <p:cNvPr id="2" name="図 1">
            <a:extLst>
              <a:ext uri="{FF2B5EF4-FFF2-40B4-BE49-F238E27FC236}">
                <a16:creationId xmlns:a16="http://schemas.microsoft.com/office/drawing/2014/main" id="{1F0E7F1E-05D8-4152-A608-719A729A3E8C}"/>
              </a:ext>
            </a:extLst>
          </p:cNvPr>
          <p:cNvPicPr>
            <a:picLocks noChangeAspect="1"/>
          </p:cNvPicPr>
          <p:nvPr/>
        </p:nvPicPr>
        <p:blipFill>
          <a:blip r:embed="rId2"/>
          <a:stretch>
            <a:fillRect/>
          </a:stretch>
        </p:blipFill>
        <p:spPr>
          <a:xfrm>
            <a:off x="385893" y="1444294"/>
            <a:ext cx="11420213" cy="5624656"/>
          </a:xfrm>
          <a:prstGeom prst="rect">
            <a:avLst/>
          </a:prstGeom>
        </p:spPr>
      </p:pic>
      <p:sp>
        <p:nvSpPr>
          <p:cNvPr id="5" name="テキスト ボックス 4"/>
          <p:cNvSpPr txBox="1"/>
          <p:nvPr/>
        </p:nvSpPr>
        <p:spPr>
          <a:xfrm>
            <a:off x="11598165" y="6488668"/>
            <a:ext cx="415498" cy="369332"/>
          </a:xfrm>
          <a:prstGeom prst="rect">
            <a:avLst/>
          </a:prstGeom>
          <a:noFill/>
        </p:spPr>
        <p:txBody>
          <a:bodyPr wrap="none" rtlCol="0">
            <a:spAutoFit/>
          </a:bodyPr>
          <a:lstStyle/>
          <a:p>
            <a:r>
              <a:rPr kumimoji="1" lang="ja-JP" altLang="en-US" dirty="0"/>
              <a:t>２</a:t>
            </a:r>
          </a:p>
        </p:txBody>
      </p:sp>
    </p:spTree>
    <p:extLst>
      <p:ext uri="{BB962C8B-B14F-4D97-AF65-F5344CB8AC3E}">
        <p14:creationId xmlns:p14="http://schemas.microsoft.com/office/powerpoint/2010/main" val="10375726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787CCD-7F87-435F-AA44-4429F4036ABF}"/>
              </a:ext>
            </a:extLst>
          </p:cNvPr>
          <p:cNvSpPr txBox="1"/>
          <p:nvPr/>
        </p:nvSpPr>
        <p:spPr>
          <a:xfrm>
            <a:off x="3165323" y="4531491"/>
            <a:ext cx="5980291" cy="861774"/>
          </a:xfrm>
          <a:prstGeom prst="rect">
            <a:avLst/>
          </a:prstGeom>
          <a:noFill/>
        </p:spPr>
        <p:txBody>
          <a:bodyPr wrap="none" rtlCol="0">
            <a:spAutoFit/>
          </a:bodyPr>
          <a:lstStyle/>
          <a:p>
            <a:r>
              <a:rPr lang="en-US" altLang="ja-JP" sz="5000" dirty="0">
                <a:latin typeface="Meiryo UI" panose="020B0604030504040204" pitchFamily="50" charset="-128"/>
                <a:ea typeface="Meiryo UI" panose="020B0604030504040204" pitchFamily="50" charset="-128"/>
              </a:rPr>
              <a:t>D</a:t>
            </a:r>
            <a:r>
              <a:rPr lang="en-US" altLang="ja-JP" sz="4000" dirty="0">
                <a:latin typeface="Meiryo UI" panose="020B0604030504040204" pitchFamily="50" charset="-128"/>
                <a:ea typeface="Meiryo UI" panose="020B0604030504040204" pitchFamily="50" charset="-128"/>
              </a:rPr>
              <a:t>igital</a:t>
            </a:r>
            <a:r>
              <a:rPr lang="en-US" altLang="ja-JP" sz="5000" dirty="0">
                <a:latin typeface="Meiryo UI" panose="020B0604030504040204" pitchFamily="50" charset="-128"/>
                <a:ea typeface="Meiryo UI" panose="020B0604030504040204" pitchFamily="50" charset="-128"/>
              </a:rPr>
              <a:t> T</a:t>
            </a:r>
            <a:r>
              <a:rPr lang="en-US" altLang="ja-JP" sz="4000" dirty="0">
                <a:latin typeface="Meiryo UI" panose="020B0604030504040204" pitchFamily="50" charset="-128"/>
                <a:ea typeface="Meiryo UI" panose="020B0604030504040204" pitchFamily="50" charset="-128"/>
              </a:rPr>
              <a:t>ransformation</a:t>
            </a:r>
            <a:endParaRPr kumimoji="1" lang="ja-JP" altLang="en-US" sz="5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DF797D0-9DF8-423D-AA98-8BF93AE00ED1}"/>
              </a:ext>
            </a:extLst>
          </p:cNvPr>
          <p:cNvSpPr txBox="1"/>
          <p:nvPr/>
        </p:nvSpPr>
        <p:spPr>
          <a:xfrm>
            <a:off x="2151917" y="2900275"/>
            <a:ext cx="7476727" cy="1631216"/>
          </a:xfrm>
          <a:prstGeom prst="rect">
            <a:avLst/>
          </a:prstGeom>
          <a:noFill/>
        </p:spPr>
        <p:txBody>
          <a:bodyPr wrap="none" rtlCol="0">
            <a:spAutoFit/>
          </a:bodyPr>
          <a:lstStyle/>
          <a:p>
            <a:r>
              <a:rPr kumimoji="1" lang="ja-JP" altLang="en-US" sz="10000" b="1" dirty="0">
                <a:latin typeface="Meiryo UI" panose="020B0604030504040204" pitchFamily="50" charset="-128"/>
                <a:ea typeface="Meiryo UI" panose="020B0604030504040204" pitchFamily="50" charset="-128"/>
              </a:rPr>
              <a:t>医療</a:t>
            </a:r>
            <a:r>
              <a:rPr kumimoji="1" lang="ja-JP" altLang="en-US" sz="10000" dirty="0">
                <a:latin typeface="Meiryo UI" panose="020B0604030504040204" pitchFamily="50" charset="-128"/>
                <a:ea typeface="Meiryo UI" panose="020B0604030504040204" pitchFamily="50" charset="-128"/>
              </a:rPr>
              <a:t>　</a:t>
            </a:r>
            <a:r>
              <a:rPr lang="en-US" altLang="ja-JP" sz="10000" dirty="0">
                <a:latin typeface="Meiryo UI" panose="020B0604030504040204" pitchFamily="50" charset="-128"/>
                <a:ea typeface="Meiryo UI" panose="020B0604030504040204" pitchFamily="50" charset="-128"/>
              </a:rPr>
              <a:t>×</a:t>
            </a:r>
            <a:r>
              <a:rPr lang="ja-JP" altLang="en-US" sz="10000" dirty="0">
                <a:latin typeface="Meiryo UI" panose="020B0604030504040204" pitchFamily="50" charset="-128"/>
                <a:ea typeface="Meiryo UI" panose="020B0604030504040204" pitchFamily="50" charset="-128"/>
              </a:rPr>
              <a:t>　</a:t>
            </a:r>
            <a:r>
              <a:rPr kumimoji="1" lang="en-US" altLang="ja-JP" sz="10000" b="1" dirty="0">
                <a:latin typeface="Arial Black" panose="020B0A04020102020204" pitchFamily="34" charset="0"/>
                <a:ea typeface="Meiryo UI" panose="020B0604030504040204" pitchFamily="50" charset="-128"/>
              </a:rPr>
              <a:t>DX</a:t>
            </a:r>
            <a:endParaRPr kumimoji="1" lang="ja-JP" altLang="en-US" sz="10000" b="1" dirty="0">
              <a:latin typeface="Arial Black" panose="020B0A04020102020204" pitchFamily="34" charset="0"/>
              <a:ea typeface="Meiryo UI" panose="020B0604030504040204" pitchFamily="50" charset="-128"/>
            </a:endParaRPr>
          </a:p>
        </p:txBody>
      </p:sp>
      <p:grpSp>
        <p:nvGrpSpPr>
          <p:cNvPr id="6" name="グループ化 5">
            <a:extLst>
              <a:ext uri="{FF2B5EF4-FFF2-40B4-BE49-F238E27FC236}">
                <a16:creationId xmlns:a16="http://schemas.microsoft.com/office/drawing/2014/main" id="{19138E01-0DB1-4755-AEE3-4580FE036E22}"/>
              </a:ext>
            </a:extLst>
          </p:cNvPr>
          <p:cNvGrpSpPr/>
          <p:nvPr/>
        </p:nvGrpSpPr>
        <p:grpSpPr>
          <a:xfrm>
            <a:off x="1414687" y="7360440"/>
            <a:ext cx="10582525" cy="4218933"/>
            <a:chOff x="1356630" y="2647075"/>
            <a:chExt cx="10582525" cy="4218933"/>
          </a:xfrm>
        </p:grpSpPr>
        <p:sp>
          <p:nvSpPr>
            <p:cNvPr id="7" name="楕円 6">
              <a:extLst>
                <a:ext uri="{FF2B5EF4-FFF2-40B4-BE49-F238E27FC236}">
                  <a16:creationId xmlns:a16="http://schemas.microsoft.com/office/drawing/2014/main" id="{8E618B8D-16C2-4D89-B0BE-FDCBD026A677}"/>
                </a:ext>
              </a:extLst>
            </p:cNvPr>
            <p:cNvSpPr/>
            <p:nvPr/>
          </p:nvSpPr>
          <p:spPr>
            <a:xfrm>
              <a:off x="4546659" y="3077500"/>
              <a:ext cx="3009287" cy="2956462"/>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621969BE-42B4-4A67-870F-D319045027A4}"/>
                </a:ext>
              </a:extLst>
            </p:cNvPr>
            <p:cNvGrpSpPr/>
            <p:nvPr/>
          </p:nvGrpSpPr>
          <p:grpSpPr>
            <a:xfrm>
              <a:off x="4250617" y="2647075"/>
              <a:ext cx="3690765" cy="3841589"/>
              <a:chOff x="4314876" y="2570875"/>
              <a:chExt cx="3690765" cy="3841589"/>
            </a:xfrm>
          </p:grpSpPr>
          <p:grpSp>
            <p:nvGrpSpPr>
              <p:cNvPr id="39" name="グループ化 38">
                <a:extLst>
                  <a:ext uri="{FF2B5EF4-FFF2-40B4-BE49-F238E27FC236}">
                    <a16:creationId xmlns:a16="http://schemas.microsoft.com/office/drawing/2014/main" id="{BF50DCE0-6EFE-49EC-8A7E-03C4C12A3624}"/>
                  </a:ext>
                </a:extLst>
              </p:cNvPr>
              <p:cNvGrpSpPr/>
              <p:nvPr/>
            </p:nvGrpSpPr>
            <p:grpSpPr>
              <a:xfrm>
                <a:off x="5734695" y="2570875"/>
                <a:ext cx="717955" cy="975194"/>
                <a:chOff x="4387549" y="3210025"/>
                <a:chExt cx="717955" cy="975194"/>
              </a:xfrm>
            </p:grpSpPr>
            <p:sp>
              <p:nvSpPr>
                <p:cNvPr id="66" name="楕円 65">
                  <a:extLst>
                    <a:ext uri="{FF2B5EF4-FFF2-40B4-BE49-F238E27FC236}">
                      <a16:creationId xmlns:a16="http://schemas.microsoft.com/office/drawing/2014/main" id="{9E9F6D92-3543-44FD-B0A4-53E94AF2413D}"/>
                    </a:ext>
                  </a:extLst>
                </p:cNvPr>
                <p:cNvSpPr/>
                <p:nvPr/>
              </p:nvSpPr>
              <p:spPr>
                <a:xfrm>
                  <a:off x="4387549"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a:extLst>
                    <a:ext uri="{FF2B5EF4-FFF2-40B4-BE49-F238E27FC236}">
                      <a16:creationId xmlns:a16="http://schemas.microsoft.com/office/drawing/2014/main" id="{ABF8E496-6F75-4620-93EA-CFB85A549BBF}"/>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4538489" y="3360965"/>
                  <a:ext cx="416073" cy="416073"/>
                </a:xfrm>
                <a:prstGeom prst="rect">
                  <a:avLst/>
                </a:prstGeom>
              </p:spPr>
            </p:pic>
            <p:sp>
              <p:nvSpPr>
                <p:cNvPr id="68" name="テキスト ボックス 67">
                  <a:extLst>
                    <a:ext uri="{FF2B5EF4-FFF2-40B4-BE49-F238E27FC236}">
                      <a16:creationId xmlns:a16="http://schemas.microsoft.com/office/drawing/2014/main" id="{4F468811-5C82-4472-B613-984FCCCD8AD8}"/>
                    </a:ext>
                  </a:extLst>
                </p:cNvPr>
                <p:cNvSpPr txBox="1"/>
                <p:nvPr/>
              </p:nvSpPr>
              <p:spPr>
                <a:xfrm>
                  <a:off x="4503910" y="3908220"/>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投薬</a:t>
                  </a:r>
                </a:p>
              </p:txBody>
            </p:sp>
          </p:grpSp>
          <p:grpSp>
            <p:nvGrpSpPr>
              <p:cNvPr id="40" name="グループ化 39">
                <a:extLst>
                  <a:ext uri="{FF2B5EF4-FFF2-40B4-BE49-F238E27FC236}">
                    <a16:creationId xmlns:a16="http://schemas.microsoft.com/office/drawing/2014/main" id="{025E742D-8F98-4E43-B6BF-4B8A4AE410FC}"/>
                  </a:ext>
                </a:extLst>
              </p:cNvPr>
              <p:cNvGrpSpPr/>
              <p:nvPr/>
            </p:nvGrpSpPr>
            <p:grpSpPr>
              <a:xfrm>
                <a:off x="6974036" y="3106882"/>
                <a:ext cx="717955" cy="972597"/>
                <a:chOff x="5246993" y="3210025"/>
                <a:chExt cx="717955" cy="972597"/>
              </a:xfrm>
            </p:grpSpPr>
            <p:sp>
              <p:nvSpPr>
                <p:cNvPr id="63" name="楕円 62">
                  <a:extLst>
                    <a:ext uri="{FF2B5EF4-FFF2-40B4-BE49-F238E27FC236}">
                      <a16:creationId xmlns:a16="http://schemas.microsoft.com/office/drawing/2014/main" id="{F9DAE425-7DA1-4884-911A-417BD2698AE3}"/>
                    </a:ext>
                  </a:extLst>
                </p:cNvPr>
                <p:cNvSpPr/>
                <p:nvPr/>
              </p:nvSpPr>
              <p:spPr>
                <a:xfrm>
                  <a:off x="5246993"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a:extLst>
                    <a:ext uri="{FF2B5EF4-FFF2-40B4-BE49-F238E27FC236}">
                      <a16:creationId xmlns:a16="http://schemas.microsoft.com/office/drawing/2014/main" id="{56B3B823-4CCE-4B18-B909-C0552FCED64B}"/>
                    </a:ext>
                  </a:extLst>
                </p:cNvPr>
                <p:cNvPicPr>
                  <a:picLocks noChangeAspect="1"/>
                </p:cNvPicPr>
                <p:nvPr/>
              </p:nvPicPr>
              <p:blipFill>
                <a:blip r:embed="rId3" cstate="hqprint">
                  <a:biLevel thresh="25000"/>
                  <a:extLst>
                    <a:ext uri="{28A0092B-C50C-407E-A947-70E740481C1C}">
                      <a14:useLocalDpi xmlns:a14="http://schemas.microsoft.com/office/drawing/2010/main" val="0"/>
                    </a:ext>
                  </a:extLst>
                </a:blip>
                <a:stretch>
                  <a:fillRect/>
                </a:stretch>
              </p:blipFill>
              <p:spPr>
                <a:xfrm>
                  <a:off x="5366107" y="3329139"/>
                  <a:ext cx="479726" cy="479726"/>
                </a:xfrm>
                <a:prstGeom prst="rect">
                  <a:avLst/>
                </a:prstGeom>
              </p:spPr>
            </p:pic>
            <p:sp>
              <p:nvSpPr>
                <p:cNvPr id="65" name="テキスト ボックス 64">
                  <a:extLst>
                    <a:ext uri="{FF2B5EF4-FFF2-40B4-BE49-F238E27FC236}">
                      <a16:creationId xmlns:a16="http://schemas.microsoft.com/office/drawing/2014/main" id="{6254A67E-50B7-4138-A5A3-A219E782E1DD}"/>
                    </a:ext>
                  </a:extLst>
                </p:cNvPr>
                <p:cNvSpPr txBox="1"/>
                <p:nvPr/>
              </p:nvSpPr>
              <p:spPr>
                <a:xfrm>
                  <a:off x="5358914" y="3905623"/>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注射</a:t>
                  </a:r>
                </a:p>
              </p:txBody>
            </p:sp>
          </p:grpSp>
          <p:grpSp>
            <p:nvGrpSpPr>
              <p:cNvPr id="41" name="グループ化 40">
                <a:extLst>
                  <a:ext uri="{FF2B5EF4-FFF2-40B4-BE49-F238E27FC236}">
                    <a16:creationId xmlns:a16="http://schemas.microsoft.com/office/drawing/2014/main" id="{F66D1F4A-E5A0-419F-89A7-9996CB400119}"/>
                  </a:ext>
                </a:extLst>
              </p:cNvPr>
              <p:cNvGrpSpPr/>
              <p:nvPr/>
            </p:nvGrpSpPr>
            <p:grpSpPr>
              <a:xfrm>
                <a:off x="7287686" y="4401320"/>
                <a:ext cx="717955" cy="970113"/>
                <a:chOff x="6082660" y="3210025"/>
                <a:chExt cx="717955" cy="970113"/>
              </a:xfrm>
            </p:grpSpPr>
            <p:sp>
              <p:nvSpPr>
                <p:cNvPr id="60" name="楕円 59">
                  <a:extLst>
                    <a:ext uri="{FF2B5EF4-FFF2-40B4-BE49-F238E27FC236}">
                      <a16:creationId xmlns:a16="http://schemas.microsoft.com/office/drawing/2014/main" id="{40F99568-9064-40B4-9233-11DB12CB092E}"/>
                    </a:ext>
                  </a:extLst>
                </p:cNvPr>
                <p:cNvSpPr/>
                <p:nvPr/>
              </p:nvSpPr>
              <p:spPr>
                <a:xfrm>
                  <a:off x="6082660"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0F6811C7-B1E9-4954-9892-0F79468A97E1}"/>
                    </a:ext>
                  </a:extLst>
                </p:cNvPr>
                <p:cNvPicPr>
                  <a:picLocks noChangeAspect="1"/>
                </p:cNvPicPr>
                <p:nvPr/>
              </p:nvPicPr>
              <p:blipFill>
                <a:blip r:embed="rId4" cstate="hqprint">
                  <a:biLevel thresh="25000"/>
                  <a:extLst>
                    <a:ext uri="{28A0092B-C50C-407E-A947-70E740481C1C}">
                      <a14:useLocalDpi xmlns:a14="http://schemas.microsoft.com/office/drawing/2010/main" val="0"/>
                    </a:ext>
                  </a:extLst>
                </a:blip>
                <a:stretch>
                  <a:fillRect/>
                </a:stretch>
              </p:blipFill>
              <p:spPr>
                <a:xfrm>
                  <a:off x="6221850" y="3356357"/>
                  <a:ext cx="425291" cy="425291"/>
                </a:xfrm>
                <a:prstGeom prst="rect">
                  <a:avLst/>
                </a:prstGeom>
              </p:spPr>
            </p:pic>
            <p:sp>
              <p:nvSpPr>
                <p:cNvPr id="62" name="テキスト ボックス 61">
                  <a:extLst>
                    <a:ext uri="{FF2B5EF4-FFF2-40B4-BE49-F238E27FC236}">
                      <a16:creationId xmlns:a16="http://schemas.microsoft.com/office/drawing/2014/main" id="{F9887F8A-BF05-4614-9F7D-5C75A721F8A8}"/>
                    </a:ext>
                  </a:extLst>
                </p:cNvPr>
                <p:cNvSpPr txBox="1"/>
                <p:nvPr/>
              </p:nvSpPr>
              <p:spPr>
                <a:xfrm>
                  <a:off x="6195415" y="3903139"/>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処置</a:t>
                  </a:r>
                </a:p>
              </p:txBody>
            </p:sp>
          </p:grpSp>
          <p:grpSp>
            <p:nvGrpSpPr>
              <p:cNvPr id="42" name="グループ化 41">
                <a:extLst>
                  <a:ext uri="{FF2B5EF4-FFF2-40B4-BE49-F238E27FC236}">
                    <a16:creationId xmlns:a16="http://schemas.microsoft.com/office/drawing/2014/main" id="{465335B7-38F9-42BB-A030-3951A14FA580}"/>
                  </a:ext>
                </a:extLst>
              </p:cNvPr>
              <p:cNvGrpSpPr/>
              <p:nvPr/>
            </p:nvGrpSpPr>
            <p:grpSpPr>
              <a:xfrm>
                <a:off x="4568405" y="3145861"/>
                <a:ext cx="717955" cy="978758"/>
                <a:chOff x="6918327" y="3210025"/>
                <a:chExt cx="717955" cy="978758"/>
              </a:xfrm>
            </p:grpSpPr>
            <p:sp>
              <p:nvSpPr>
                <p:cNvPr id="57" name="楕円 56">
                  <a:extLst>
                    <a:ext uri="{FF2B5EF4-FFF2-40B4-BE49-F238E27FC236}">
                      <a16:creationId xmlns:a16="http://schemas.microsoft.com/office/drawing/2014/main" id="{287B8213-37BA-40F6-832A-B778C882B69E}"/>
                    </a:ext>
                  </a:extLst>
                </p:cNvPr>
                <p:cNvSpPr/>
                <p:nvPr/>
              </p:nvSpPr>
              <p:spPr>
                <a:xfrm>
                  <a:off x="6918327"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F003B5B9-5D02-44F3-95FD-D68F82EC345C}"/>
                    </a:ext>
                  </a:extLst>
                </p:cNvPr>
                <p:cNvPicPr>
                  <a:picLocks noChangeAspect="1"/>
                </p:cNvPicPr>
                <p:nvPr/>
              </p:nvPicPr>
              <p:blipFill>
                <a:blip r:embed="rId5" cstate="hqprint">
                  <a:biLevel thresh="25000"/>
                  <a:extLst>
                    <a:ext uri="{28A0092B-C50C-407E-A947-70E740481C1C}">
                      <a14:useLocalDpi xmlns:a14="http://schemas.microsoft.com/office/drawing/2010/main" val="0"/>
                    </a:ext>
                  </a:extLst>
                </a:blip>
                <a:stretch>
                  <a:fillRect/>
                </a:stretch>
              </p:blipFill>
              <p:spPr>
                <a:xfrm>
                  <a:off x="7075854" y="3361524"/>
                  <a:ext cx="414957" cy="414957"/>
                </a:xfrm>
                <a:prstGeom prst="rect">
                  <a:avLst/>
                </a:prstGeom>
              </p:spPr>
            </p:pic>
            <p:sp>
              <p:nvSpPr>
                <p:cNvPr id="59" name="テキスト ボックス 58">
                  <a:extLst>
                    <a:ext uri="{FF2B5EF4-FFF2-40B4-BE49-F238E27FC236}">
                      <a16:creationId xmlns:a16="http://schemas.microsoft.com/office/drawing/2014/main" id="{475337FD-BD4F-435F-B101-2D1C08DC0E6C}"/>
                    </a:ext>
                  </a:extLst>
                </p:cNvPr>
                <p:cNvSpPr txBox="1"/>
                <p:nvPr/>
              </p:nvSpPr>
              <p:spPr>
                <a:xfrm>
                  <a:off x="7009423" y="3911784"/>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検査</a:t>
                  </a:r>
                </a:p>
              </p:txBody>
            </p:sp>
          </p:grpSp>
          <p:grpSp>
            <p:nvGrpSpPr>
              <p:cNvPr id="43" name="グループ化 42">
                <a:extLst>
                  <a:ext uri="{FF2B5EF4-FFF2-40B4-BE49-F238E27FC236}">
                    <a16:creationId xmlns:a16="http://schemas.microsoft.com/office/drawing/2014/main" id="{42C1D580-801B-473E-A3FF-3277C7AF84C8}"/>
                  </a:ext>
                </a:extLst>
              </p:cNvPr>
              <p:cNvGrpSpPr/>
              <p:nvPr/>
            </p:nvGrpSpPr>
            <p:grpSpPr>
              <a:xfrm>
                <a:off x="4314876" y="4479531"/>
                <a:ext cx="717955" cy="986824"/>
                <a:chOff x="4811983" y="4229975"/>
                <a:chExt cx="717955" cy="986824"/>
              </a:xfrm>
            </p:grpSpPr>
            <p:sp>
              <p:nvSpPr>
                <p:cNvPr id="54" name="楕円 53">
                  <a:extLst>
                    <a:ext uri="{FF2B5EF4-FFF2-40B4-BE49-F238E27FC236}">
                      <a16:creationId xmlns:a16="http://schemas.microsoft.com/office/drawing/2014/main" id="{87328532-873F-476C-8168-9720F2D817FB}"/>
                    </a:ext>
                  </a:extLst>
                </p:cNvPr>
                <p:cNvSpPr/>
                <p:nvPr/>
              </p:nvSpPr>
              <p:spPr>
                <a:xfrm>
                  <a:off x="4811983"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0F4A45F9-E7FF-488F-A962-E6FEA4DFCD09}"/>
                    </a:ext>
                  </a:extLst>
                </p:cNvPr>
                <p:cNvPicPr>
                  <a:picLocks noChangeAspect="1"/>
                </p:cNvPicPr>
                <p:nvPr/>
              </p:nvPicPr>
              <p:blipFill>
                <a:blip r:embed="rId6" cstate="hqprint">
                  <a:biLevel thresh="25000"/>
                  <a:extLst>
                    <a:ext uri="{28A0092B-C50C-407E-A947-70E740481C1C}">
                      <a14:useLocalDpi xmlns:a14="http://schemas.microsoft.com/office/drawing/2010/main" val="0"/>
                    </a:ext>
                  </a:extLst>
                </a:blip>
                <a:stretch>
                  <a:fillRect/>
                </a:stretch>
              </p:blipFill>
              <p:spPr>
                <a:xfrm>
                  <a:off x="4976543" y="4393718"/>
                  <a:ext cx="390468" cy="390468"/>
                </a:xfrm>
                <a:prstGeom prst="rect">
                  <a:avLst/>
                </a:prstGeom>
              </p:spPr>
            </p:pic>
            <p:sp>
              <p:nvSpPr>
                <p:cNvPr id="56" name="テキスト ボックス 55">
                  <a:extLst>
                    <a:ext uri="{FF2B5EF4-FFF2-40B4-BE49-F238E27FC236}">
                      <a16:creationId xmlns:a16="http://schemas.microsoft.com/office/drawing/2014/main" id="{A47EAEF4-895F-4AB7-AE70-2CD8AD3485CC}"/>
                    </a:ext>
                  </a:extLst>
                </p:cNvPr>
                <p:cNvSpPr txBox="1"/>
                <p:nvPr/>
              </p:nvSpPr>
              <p:spPr>
                <a:xfrm>
                  <a:off x="4858355" y="4939800"/>
                  <a:ext cx="623889"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サマリ</a:t>
                  </a:r>
                </a:p>
              </p:txBody>
            </p:sp>
          </p:grpSp>
          <p:grpSp>
            <p:nvGrpSpPr>
              <p:cNvPr id="44" name="グループ化 43">
                <a:extLst>
                  <a:ext uri="{FF2B5EF4-FFF2-40B4-BE49-F238E27FC236}">
                    <a16:creationId xmlns:a16="http://schemas.microsoft.com/office/drawing/2014/main" id="{55B1A7BB-D636-48C9-98D4-B113300687AA}"/>
                  </a:ext>
                </a:extLst>
              </p:cNvPr>
              <p:cNvGrpSpPr/>
              <p:nvPr/>
            </p:nvGrpSpPr>
            <p:grpSpPr>
              <a:xfrm>
                <a:off x="5149122" y="5439868"/>
                <a:ext cx="717955" cy="972596"/>
                <a:chOff x="5644905" y="4229975"/>
                <a:chExt cx="717955" cy="972596"/>
              </a:xfrm>
            </p:grpSpPr>
            <p:sp>
              <p:nvSpPr>
                <p:cNvPr id="51" name="楕円 50">
                  <a:extLst>
                    <a:ext uri="{FF2B5EF4-FFF2-40B4-BE49-F238E27FC236}">
                      <a16:creationId xmlns:a16="http://schemas.microsoft.com/office/drawing/2014/main" id="{E32E245E-E4D5-4BFF-A67D-B95199A4085A}"/>
                    </a:ext>
                  </a:extLst>
                </p:cNvPr>
                <p:cNvSpPr/>
                <p:nvPr/>
              </p:nvSpPr>
              <p:spPr>
                <a:xfrm>
                  <a:off x="5644905"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4E32BAC7-995F-4CA5-8167-8E8A023DBC10}"/>
                    </a:ext>
                  </a:extLst>
                </p:cNvPr>
                <p:cNvPicPr>
                  <a:picLocks noChangeAspect="1"/>
                </p:cNvPicPr>
                <p:nvPr/>
              </p:nvPicPr>
              <p:blipFill>
                <a:blip r:embed="rId7" cstate="hqprint">
                  <a:biLevel thresh="25000"/>
                  <a:extLst>
                    <a:ext uri="{28A0092B-C50C-407E-A947-70E740481C1C}">
                      <a14:useLocalDpi xmlns:a14="http://schemas.microsoft.com/office/drawing/2010/main" val="0"/>
                    </a:ext>
                  </a:extLst>
                </a:blip>
                <a:stretch>
                  <a:fillRect/>
                </a:stretch>
              </p:blipFill>
              <p:spPr>
                <a:xfrm>
                  <a:off x="5803858" y="4388928"/>
                  <a:ext cx="400048" cy="400048"/>
                </a:xfrm>
                <a:prstGeom prst="rect">
                  <a:avLst/>
                </a:prstGeom>
              </p:spPr>
            </p:pic>
            <p:sp>
              <p:nvSpPr>
                <p:cNvPr id="53" name="テキスト ボックス 52">
                  <a:extLst>
                    <a:ext uri="{FF2B5EF4-FFF2-40B4-BE49-F238E27FC236}">
                      <a16:creationId xmlns:a16="http://schemas.microsoft.com/office/drawing/2014/main" id="{CBE20360-A990-4FFD-805A-64A04707F838}"/>
                    </a:ext>
                  </a:extLst>
                </p:cNvPr>
                <p:cNvSpPr txBox="1"/>
                <p:nvPr/>
              </p:nvSpPr>
              <p:spPr>
                <a:xfrm>
                  <a:off x="5756290" y="4925572"/>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介護</a:t>
                  </a:r>
                </a:p>
              </p:txBody>
            </p:sp>
          </p:grpSp>
          <p:grpSp>
            <p:nvGrpSpPr>
              <p:cNvPr id="45" name="グループ化 44">
                <a:extLst>
                  <a:ext uri="{FF2B5EF4-FFF2-40B4-BE49-F238E27FC236}">
                    <a16:creationId xmlns:a16="http://schemas.microsoft.com/office/drawing/2014/main" id="{F8EF8C7E-1F77-4C19-B82D-BEE764F1AFE1}"/>
                  </a:ext>
                </a:extLst>
              </p:cNvPr>
              <p:cNvGrpSpPr/>
              <p:nvPr/>
            </p:nvGrpSpPr>
            <p:grpSpPr>
              <a:xfrm>
                <a:off x="6499076" y="5441280"/>
                <a:ext cx="717955" cy="959062"/>
                <a:chOff x="6486350" y="4229975"/>
                <a:chExt cx="717955" cy="959062"/>
              </a:xfrm>
            </p:grpSpPr>
            <p:sp>
              <p:nvSpPr>
                <p:cNvPr id="48" name="楕円 47">
                  <a:extLst>
                    <a:ext uri="{FF2B5EF4-FFF2-40B4-BE49-F238E27FC236}">
                      <a16:creationId xmlns:a16="http://schemas.microsoft.com/office/drawing/2014/main" id="{F065B20A-64B2-4E5C-ACF4-D6E66FBCCA56}"/>
                    </a:ext>
                  </a:extLst>
                </p:cNvPr>
                <p:cNvSpPr/>
                <p:nvPr/>
              </p:nvSpPr>
              <p:spPr>
                <a:xfrm>
                  <a:off x="6486350"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a:extLst>
                    <a:ext uri="{FF2B5EF4-FFF2-40B4-BE49-F238E27FC236}">
                      <a16:creationId xmlns:a16="http://schemas.microsoft.com/office/drawing/2014/main" id="{F147119D-B8F9-4E08-BC0B-17FCB8404E60}"/>
                    </a:ext>
                  </a:extLst>
                </p:cNvPr>
                <p:cNvPicPr>
                  <a:picLocks noChangeAspect="1"/>
                </p:cNvPicPr>
                <p:nvPr/>
              </p:nvPicPr>
              <p:blipFill>
                <a:blip r:embed="rId8" cstate="hqprint">
                  <a:biLevel thresh="25000"/>
                  <a:extLst>
                    <a:ext uri="{28A0092B-C50C-407E-A947-70E740481C1C}">
                      <a14:useLocalDpi xmlns:a14="http://schemas.microsoft.com/office/drawing/2010/main" val="0"/>
                    </a:ext>
                  </a:extLst>
                </a:blip>
                <a:stretch>
                  <a:fillRect/>
                </a:stretch>
              </p:blipFill>
              <p:spPr>
                <a:xfrm>
                  <a:off x="6647141" y="4385863"/>
                  <a:ext cx="406178" cy="406178"/>
                </a:xfrm>
                <a:prstGeom prst="rect">
                  <a:avLst/>
                </a:prstGeom>
                <a:noFill/>
                <a:ln>
                  <a:noFill/>
                </a:ln>
              </p:spPr>
            </p:pic>
            <p:sp>
              <p:nvSpPr>
                <p:cNvPr id="50" name="テキスト ボックス 49">
                  <a:extLst>
                    <a:ext uri="{FF2B5EF4-FFF2-40B4-BE49-F238E27FC236}">
                      <a16:creationId xmlns:a16="http://schemas.microsoft.com/office/drawing/2014/main" id="{72D09A98-A07F-49F4-945E-2A4BD06A4113}"/>
                    </a:ext>
                  </a:extLst>
                </p:cNvPr>
                <p:cNvSpPr txBox="1"/>
                <p:nvPr/>
              </p:nvSpPr>
              <p:spPr>
                <a:xfrm>
                  <a:off x="6599105" y="4912038"/>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入院</a:t>
                  </a:r>
                </a:p>
              </p:txBody>
            </p:sp>
          </p:grpSp>
          <p:pic>
            <p:nvPicPr>
              <p:cNvPr id="46" name="図 45">
                <a:extLst>
                  <a:ext uri="{FF2B5EF4-FFF2-40B4-BE49-F238E27FC236}">
                    <a16:creationId xmlns:a16="http://schemas.microsoft.com/office/drawing/2014/main" id="{39A6DDF6-244A-4A2A-99D7-AE6A63A870A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388181" y="3844245"/>
                <a:ext cx="1763165" cy="1159237"/>
              </a:xfrm>
              <a:prstGeom prst="rect">
                <a:avLst/>
              </a:prstGeom>
            </p:spPr>
          </p:pic>
          <p:pic>
            <p:nvPicPr>
              <p:cNvPr id="47" name="グラフィックス 46" descr="データベース">
                <a:extLst>
                  <a:ext uri="{FF2B5EF4-FFF2-40B4-BE49-F238E27FC236}">
                    <a16:creationId xmlns:a16="http://schemas.microsoft.com/office/drawing/2014/main" id="{2584392B-60F6-49C6-80D1-40DEB7DFFBB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10215" y="4567634"/>
                <a:ext cx="562720" cy="653663"/>
              </a:xfrm>
              <a:prstGeom prst="rect">
                <a:avLst/>
              </a:prstGeom>
            </p:spPr>
          </p:pic>
        </p:grpSp>
        <p:grpSp>
          <p:nvGrpSpPr>
            <p:cNvPr id="9" name="グループ化 8">
              <a:extLst>
                <a:ext uri="{FF2B5EF4-FFF2-40B4-BE49-F238E27FC236}">
                  <a16:creationId xmlns:a16="http://schemas.microsoft.com/office/drawing/2014/main" id="{6F81062E-726C-481C-A415-1A458A969DF3}"/>
                </a:ext>
              </a:extLst>
            </p:cNvPr>
            <p:cNvGrpSpPr/>
            <p:nvPr/>
          </p:nvGrpSpPr>
          <p:grpSpPr>
            <a:xfrm>
              <a:off x="1356630" y="2798015"/>
              <a:ext cx="1507799" cy="1740719"/>
              <a:chOff x="1196750" y="2839502"/>
              <a:chExt cx="1507799" cy="1740719"/>
            </a:xfrm>
          </p:grpSpPr>
          <p:pic>
            <p:nvPicPr>
              <p:cNvPr id="37" name="図 36">
                <a:extLst>
                  <a:ext uri="{FF2B5EF4-FFF2-40B4-BE49-F238E27FC236}">
                    <a16:creationId xmlns:a16="http://schemas.microsoft.com/office/drawing/2014/main" id="{7EA0CDD4-D22C-4588-B60C-B41E6A8418DD}"/>
                  </a:ext>
                </a:extLst>
              </p:cNvPr>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196750" y="2839502"/>
                <a:ext cx="1507799" cy="1507799"/>
              </a:xfrm>
              <a:prstGeom prst="rect">
                <a:avLst/>
              </a:prstGeom>
            </p:spPr>
          </p:pic>
          <p:sp>
            <p:nvSpPr>
              <p:cNvPr id="38" name="テキスト ボックス 37">
                <a:extLst>
                  <a:ext uri="{FF2B5EF4-FFF2-40B4-BE49-F238E27FC236}">
                    <a16:creationId xmlns:a16="http://schemas.microsoft.com/office/drawing/2014/main" id="{D0F7D395-D305-4B1C-B796-D68503663631}"/>
                  </a:ext>
                </a:extLst>
              </p:cNvPr>
              <p:cNvSpPr txBox="1"/>
              <p:nvPr/>
            </p:nvSpPr>
            <p:spPr>
              <a:xfrm>
                <a:off x="1627482" y="4210889"/>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病院</a:t>
                </a:r>
              </a:p>
            </p:txBody>
          </p:sp>
        </p:grpSp>
        <p:grpSp>
          <p:nvGrpSpPr>
            <p:cNvPr id="10" name="グループ化 9">
              <a:extLst>
                <a:ext uri="{FF2B5EF4-FFF2-40B4-BE49-F238E27FC236}">
                  <a16:creationId xmlns:a16="http://schemas.microsoft.com/office/drawing/2014/main" id="{D1A7D0A6-5F5F-4A14-B0FE-6863B6D6CBC6}"/>
                </a:ext>
              </a:extLst>
            </p:cNvPr>
            <p:cNvGrpSpPr/>
            <p:nvPr/>
          </p:nvGrpSpPr>
          <p:grpSpPr>
            <a:xfrm>
              <a:off x="9491576" y="4719474"/>
              <a:ext cx="1563174" cy="1735140"/>
              <a:chOff x="9485054" y="4799690"/>
              <a:chExt cx="1563174" cy="1735140"/>
            </a:xfrm>
          </p:grpSpPr>
          <p:pic>
            <p:nvPicPr>
              <p:cNvPr id="33" name="図 32">
                <a:extLst>
                  <a:ext uri="{FF2B5EF4-FFF2-40B4-BE49-F238E27FC236}">
                    <a16:creationId xmlns:a16="http://schemas.microsoft.com/office/drawing/2014/main" id="{60A31A24-91C8-4AE7-B924-765D810A42F8}"/>
                  </a:ext>
                </a:extLst>
              </p:cNvPr>
              <p:cNvPicPr>
                <a:picLocks noChangeAspect="1"/>
              </p:cNvPicPr>
              <p:nvPr/>
            </p:nvPicPr>
            <p:blipFill>
              <a:blip r:embed="rId13">
                <a:biLevel thresh="75000"/>
                <a:extLst>
                  <a:ext uri="{28A0092B-C50C-407E-A947-70E740481C1C}">
                    <a14:useLocalDpi xmlns:a14="http://schemas.microsoft.com/office/drawing/2010/main" val="0"/>
                  </a:ext>
                </a:extLst>
              </a:blip>
              <a:stretch>
                <a:fillRect/>
              </a:stretch>
            </p:blipFill>
            <p:spPr>
              <a:xfrm>
                <a:off x="9485054" y="4799690"/>
                <a:ext cx="1563174" cy="1563174"/>
              </a:xfrm>
              <a:prstGeom prst="rect">
                <a:avLst/>
              </a:prstGeom>
            </p:spPr>
          </p:pic>
          <p:sp>
            <p:nvSpPr>
              <p:cNvPr id="34" name="テキスト ボックス 33">
                <a:extLst>
                  <a:ext uri="{FF2B5EF4-FFF2-40B4-BE49-F238E27FC236}">
                    <a16:creationId xmlns:a16="http://schemas.microsoft.com/office/drawing/2014/main" id="{6670EA15-FFB0-4724-80AB-40C0B20FF5AD}"/>
                  </a:ext>
                </a:extLst>
              </p:cNvPr>
              <p:cNvSpPr txBox="1"/>
              <p:nvPr/>
            </p:nvSpPr>
            <p:spPr>
              <a:xfrm>
                <a:off x="10001328" y="6165498"/>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薬局</a:t>
                </a:r>
              </a:p>
            </p:txBody>
          </p:sp>
          <p:sp>
            <p:nvSpPr>
              <p:cNvPr id="35" name="正方形/長方形 34">
                <a:extLst>
                  <a:ext uri="{FF2B5EF4-FFF2-40B4-BE49-F238E27FC236}">
                    <a16:creationId xmlns:a16="http://schemas.microsoft.com/office/drawing/2014/main" id="{AA9E8149-8107-4F87-AD36-17024636FECC}"/>
                  </a:ext>
                </a:extLst>
              </p:cNvPr>
              <p:cNvSpPr/>
              <p:nvPr/>
            </p:nvSpPr>
            <p:spPr>
              <a:xfrm>
                <a:off x="9814553" y="5533011"/>
                <a:ext cx="908975" cy="293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A78A1762-2C2D-4AD1-AEEC-55CDF92E2F39}"/>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995004" y="5555082"/>
                <a:ext cx="548071" cy="463709"/>
              </a:xfrm>
              <a:prstGeom prst="rect">
                <a:avLst/>
              </a:prstGeom>
            </p:spPr>
          </p:pic>
        </p:grpSp>
        <p:sp>
          <p:nvSpPr>
            <p:cNvPr id="11" name="テキスト ボックス 10">
              <a:extLst>
                <a:ext uri="{FF2B5EF4-FFF2-40B4-BE49-F238E27FC236}">
                  <a16:creationId xmlns:a16="http://schemas.microsoft.com/office/drawing/2014/main" id="{89047C04-62FE-41C1-A975-CB1D691A38A8}"/>
                </a:ext>
              </a:extLst>
            </p:cNvPr>
            <p:cNvSpPr txBox="1"/>
            <p:nvPr/>
          </p:nvSpPr>
          <p:spPr>
            <a:xfrm>
              <a:off x="5727156" y="4375834"/>
              <a:ext cx="782587" cy="400110"/>
            </a:xfrm>
            <a:prstGeom prst="rect">
              <a:avLst/>
            </a:prstGeom>
            <a:noFill/>
          </p:spPr>
          <p:txBody>
            <a:bodyPr wrap="none" rtlCol="0">
              <a:spAutoFit/>
            </a:bodyPr>
            <a:lstStyle/>
            <a:p>
              <a:r>
                <a:rPr kumimoji="1" lang="en-US" altLang="ja-JP" sz="2000" dirty="0">
                  <a:latin typeface="Arial Black" panose="020B0A04020102020204" pitchFamily="34" charset="0"/>
                </a:rPr>
                <a:t>EHR</a:t>
              </a:r>
              <a:endParaRPr kumimoji="1" lang="ja-JP" altLang="en-US" sz="2000" dirty="0">
                <a:latin typeface="Arial Black" panose="020B0A04020102020204" pitchFamily="34" charset="0"/>
              </a:endParaRPr>
            </a:p>
          </p:txBody>
        </p:sp>
        <p:grpSp>
          <p:nvGrpSpPr>
            <p:cNvPr id="12" name="グループ化 11">
              <a:extLst>
                <a:ext uri="{FF2B5EF4-FFF2-40B4-BE49-F238E27FC236}">
                  <a16:creationId xmlns:a16="http://schemas.microsoft.com/office/drawing/2014/main" id="{7EEB641C-5E78-42C1-9316-4928722563DC}"/>
                </a:ext>
              </a:extLst>
            </p:cNvPr>
            <p:cNvGrpSpPr/>
            <p:nvPr/>
          </p:nvGrpSpPr>
          <p:grpSpPr>
            <a:xfrm>
              <a:off x="1401931" y="4611787"/>
              <a:ext cx="1443238" cy="1842447"/>
              <a:chOff x="1667711" y="4646217"/>
              <a:chExt cx="1443238" cy="1842447"/>
            </a:xfrm>
          </p:grpSpPr>
          <p:sp>
            <p:nvSpPr>
              <p:cNvPr id="29" name="テキスト ボックス 28">
                <a:extLst>
                  <a:ext uri="{FF2B5EF4-FFF2-40B4-BE49-F238E27FC236}">
                    <a16:creationId xmlns:a16="http://schemas.microsoft.com/office/drawing/2014/main" id="{A044790D-B4D0-4E2C-9058-E256996DD06B}"/>
                  </a:ext>
                </a:extLst>
              </p:cNvPr>
              <p:cNvSpPr txBox="1"/>
              <p:nvPr/>
            </p:nvSpPr>
            <p:spPr>
              <a:xfrm>
                <a:off x="1972056" y="6119332"/>
                <a:ext cx="877163"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診療所</a:t>
                </a:r>
              </a:p>
            </p:txBody>
          </p:sp>
          <p:grpSp>
            <p:nvGrpSpPr>
              <p:cNvPr id="30" name="グループ化 29">
                <a:extLst>
                  <a:ext uri="{FF2B5EF4-FFF2-40B4-BE49-F238E27FC236}">
                    <a16:creationId xmlns:a16="http://schemas.microsoft.com/office/drawing/2014/main" id="{3C718DEB-4D87-43BA-86DB-EC7B0842A0F6}"/>
                  </a:ext>
                </a:extLst>
              </p:cNvPr>
              <p:cNvGrpSpPr/>
              <p:nvPr/>
            </p:nvGrpSpPr>
            <p:grpSpPr>
              <a:xfrm>
                <a:off x="1667711" y="4646217"/>
                <a:ext cx="1443238" cy="1443238"/>
                <a:chOff x="1704083" y="4741258"/>
                <a:chExt cx="1443238" cy="1443238"/>
              </a:xfrm>
            </p:grpSpPr>
            <p:pic>
              <p:nvPicPr>
                <p:cNvPr id="31" name="図 30">
                  <a:extLst>
                    <a:ext uri="{FF2B5EF4-FFF2-40B4-BE49-F238E27FC236}">
                      <a16:creationId xmlns:a16="http://schemas.microsoft.com/office/drawing/2014/main" id="{E70363AA-6D75-4BDB-8D42-927CCB1E8A73}"/>
                    </a:ext>
                  </a:extLst>
                </p:cNvPr>
                <p:cNvPicPr>
                  <a:picLocks noChangeAspect="1"/>
                </p:cNvPicPr>
                <p:nvPr/>
              </p:nvPicPr>
              <p:blipFill>
                <a:blip r:embed="rId15">
                  <a:biLevel thresh="75000"/>
                  <a:extLst>
                    <a:ext uri="{28A0092B-C50C-407E-A947-70E740481C1C}">
                      <a14:useLocalDpi xmlns:a14="http://schemas.microsoft.com/office/drawing/2010/main" val="0"/>
                    </a:ext>
                  </a:extLst>
                </a:blip>
                <a:stretch>
                  <a:fillRect/>
                </a:stretch>
              </p:blipFill>
              <p:spPr>
                <a:xfrm>
                  <a:off x="1704083" y="4741258"/>
                  <a:ext cx="1443238" cy="1443238"/>
                </a:xfrm>
                <a:prstGeom prst="rect">
                  <a:avLst/>
                </a:prstGeom>
              </p:spPr>
            </p:pic>
            <p:sp>
              <p:nvSpPr>
                <p:cNvPr id="32" name="正方形/長方形 31">
                  <a:extLst>
                    <a:ext uri="{FF2B5EF4-FFF2-40B4-BE49-F238E27FC236}">
                      <a16:creationId xmlns:a16="http://schemas.microsoft.com/office/drawing/2014/main" id="{29BD0E2E-CB7D-4BDC-A602-ECE4922415D8}"/>
                    </a:ext>
                  </a:extLst>
                </p:cNvPr>
                <p:cNvSpPr/>
                <p:nvPr/>
              </p:nvSpPr>
              <p:spPr>
                <a:xfrm>
                  <a:off x="2089817" y="4741258"/>
                  <a:ext cx="717955" cy="4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 name="グループ化 12">
              <a:extLst>
                <a:ext uri="{FF2B5EF4-FFF2-40B4-BE49-F238E27FC236}">
                  <a16:creationId xmlns:a16="http://schemas.microsoft.com/office/drawing/2014/main" id="{9FADC515-A78B-46FC-8E45-2E2FDC09525B}"/>
                </a:ext>
              </a:extLst>
            </p:cNvPr>
            <p:cNvGrpSpPr/>
            <p:nvPr/>
          </p:nvGrpSpPr>
          <p:grpSpPr>
            <a:xfrm>
              <a:off x="9496507" y="2771879"/>
              <a:ext cx="1447467" cy="1767456"/>
              <a:chOff x="9509774" y="2710064"/>
              <a:chExt cx="1447467" cy="1767456"/>
            </a:xfrm>
          </p:grpSpPr>
          <p:pic>
            <p:nvPicPr>
              <p:cNvPr id="25" name="図 24">
                <a:extLst>
                  <a:ext uri="{FF2B5EF4-FFF2-40B4-BE49-F238E27FC236}">
                    <a16:creationId xmlns:a16="http://schemas.microsoft.com/office/drawing/2014/main" id="{4A6E9CA3-7EA9-4A1C-889B-9A0E2AE63318}"/>
                  </a:ext>
                </a:extLst>
              </p:cNvPr>
              <p:cNvPicPr>
                <a:picLocks noChangeAspect="1"/>
              </p:cNvPicPr>
              <p:nvPr/>
            </p:nvPicPr>
            <p:blipFill>
              <a:blip r:embed="rId16">
                <a:biLevel thresh="75000"/>
                <a:extLst>
                  <a:ext uri="{28A0092B-C50C-407E-A947-70E740481C1C}">
                    <a14:useLocalDpi xmlns:a14="http://schemas.microsoft.com/office/drawing/2010/main" val="0"/>
                  </a:ext>
                </a:extLst>
              </a:blip>
              <a:stretch>
                <a:fillRect/>
              </a:stretch>
            </p:blipFill>
            <p:spPr>
              <a:xfrm>
                <a:off x="9509774" y="2710064"/>
                <a:ext cx="1447467" cy="1447467"/>
              </a:xfrm>
              <a:prstGeom prst="rect">
                <a:avLst/>
              </a:prstGeom>
            </p:spPr>
          </p:pic>
          <p:sp>
            <p:nvSpPr>
              <p:cNvPr id="26" name="正方形/長方形 25">
                <a:extLst>
                  <a:ext uri="{FF2B5EF4-FFF2-40B4-BE49-F238E27FC236}">
                    <a16:creationId xmlns:a16="http://schemas.microsoft.com/office/drawing/2014/main" id="{AD56B12C-E5E4-446D-B97B-6623D474C9D0}"/>
                  </a:ext>
                </a:extLst>
              </p:cNvPr>
              <p:cNvSpPr/>
              <p:nvPr/>
            </p:nvSpPr>
            <p:spPr>
              <a:xfrm>
                <a:off x="9893621" y="3529940"/>
                <a:ext cx="717955" cy="4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B0FE666E-4253-4A49-9CA3-3108389FB676}"/>
                  </a:ext>
                </a:extLst>
              </p:cNvPr>
              <p:cNvPicPr>
                <a:picLocks noChangeAspect="1"/>
              </p:cNvPicPr>
              <p:nvPr/>
            </p:nvPicPr>
            <p:blipFill>
              <a:blip r:embed="rId17" cstate="hqprint">
                <a:biLevel thresh="75000"/>
                <a:extLst>
                  <a:ext uri="{28A0092B-C50C-407E-A947-70E740481C1C}">
                    <a14:useLocalDpi xmlns:a14="http://schemas.microsoft.com/office/drawing/2010/main" val="0"/>
                  </a:ext>
                </a:extLst>
              </a:blip>
              <a:stretch>
                <a:fillRect/>
              </a:stretch>
            </p:blipFill>
            <p:spPr>
              <a:xfrm>
                <a:off x="9893621" y="3339133"/>
                <a:ext cx="574260" cy="574260"/>
              </a:xfrm>
              <a:prstGeom prst="rect">
                <a:avLst/>
              </a:prstGeom>
            </p:spPr>
          </p:pic>
          <p:sp>
            <p:nvSpPr>
              <p:cNvPr id="28" name="テキスト ボックス 27">
                <a:extLst>
                  <a:ext uri="{FF2B5EF4-FFF2-40B4-BE49-F238E27FC236}">
                    <a16:creationId xmlns:a16="http://schemas.microsoft.com/office/drawing/2014/main" id="{95F4230C-273B-4A1D-AC39-2C980E9A1392}"/>
                  </a:ext>
                </a:extLst>
              </p:cNvPr>
              <p:cNvSpPr txBox="1"/>
              <p:nvPr/>
            </p:nvSpPr>
            <p:spPr>
              <a:xfrm>
                <a:off x="9910341" y="4108188"/>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施設</a:t>
                </a:r>
              </a:p>
            </p:txBody>
          </p:sp>
        </p:grpSp>
        <p:sp>
          <p:nvSpPr>
            <p:cNvPr id="14" name="矢印: 左右 13">
              <a:extLst>
                <a:ext uri="{FF2B5EF4-FFF2-40B4-BE49-F238E27FC236}">
                  <a16:creationId xmlns:a16="http://schemas.microsoft.com/office/drawing/2014/main" id="{4E33D359-BED9-4647-9D66-9EE1EBF1DCD1}"/>
                </a:ext>
              </a:extLst>
            </p:cNvPr>
            <p:cNvSpPr/>
            <p:nvPr/>
          </p:nvSpPr>
          <p:spPr>
            <a:xfrm>
              <a:off x="3005646" y="3278015"/>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左右 14">
              <a:extLst>
                <a:ext uri="{FF2B5EF4-FFF2-40B4-BE49-F238E27FC236}">
                  <a16:creationId xmlns:a16="http://schemas.microsoft.com/office/drawing/2014/main" id="{615264FA-E87B-47E1-9626-DF02A6C95D37}"/>
                </a:ext>
              </a:extLst>
            </p:cNvPr>
            <p:cNvSpPr/>
            <p:nvPr/>
          </p:nvSpPr>
          <p:spPr>
            <a:xfrm>
              <a:off x="3005646" y="5322909"/>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左右 15">
              <a:extLst>
                <a:ext uri="{FF2B5EF4-FFF2-40B4-BE49-F238E27FC236}">
                  <a16:creationId xmlns:a16="http://schemas.microsoft.com/office/drawing/2014/main" id="{ECCAFA0F-7398-4E2A-815E-7E42684EF9D7}"/>
                </a:ext>
              </a:extLst>
            </p:cNvPr>
            <p:cNvSpPr/>
            <p:nvPr/>
          </p:nvSpPr>
          <p:spPr>
            <a:xfrm>
              <a:off x="8094971" y="5322909"/>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右 16">
              <a:extLst>
                <a:ext uri="{FF2B5EF4-FFF2-40B4-BE49-F238E27FC236}">
                  <a16:creationId xmlns:a16="http://schemas.microsoft.com/office/drawing/2014/main" id="{8D9DD9C3-CEDB-4361-BF6A-3B51025AE572}"/>
                </a:ext>
              </a:extLst>
            </p:cNvPr>
            <p:cNvSpPr/>
            <p:nvPr/>
          </p:nvSpPr>
          <p:spPr>
            <a:xfrm>
              <a:off x="8022024" y="3278015"/>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FEEC955-E0EC-4870-B773-2ED524C70575}"/>
                </a:ext>
              </a:extLst>
            </p:cNvPr>
            <p:cNvSpPr txBox="1"/>
            <p:nvPr/>
          </p:nvSpPr>
          <p:spPr>
            <a:xfrm>
              <a:off x="3186724" y="3450690"/>
              <a:ext cx="902811" cy="307777"/>
            </a:xfrm>
            <a:prstGeom prst="rect">
              <a:avLst/>
            </a:prstGeom>
            <a:noFill/>
          </p:spPr>
          <p:txBody>
            <a:bodyPr wrap="none" rtlCol="0">
              <a:spAutoFit/>
            </a:bodyPr>
            <a:lstStyle/>
            <a:p>
              <a:r>
                <a:rPr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情報共有</a:t>
              </a:r>
              <a:endPar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FB0FB145-563C-4718-BF56-A56331956106}"/>
                </a:ext>
              </a:extLst>
            </p:cNvPr>
            <p:cNvSpPr txBox="1"/>
            <p:nvPr/>
          </p:nvSpPr>
          <p:spPr>
            <a:xfrm>
              <a:off x="3162216" y="5493684"/>
              <a:ext cx="902811" cy="307777"/>
            </a:xfrm>
            <a:prstGeom prst="rect">
              <a:avLst/>
            </a:prstGeom>
            <a:noFill/>
          </p:spPr>
          <p:txBody>
            <a:bodyPr wrap="none" rtlCol="0">
              <a:spAutoFit/>
            </a:bodyPr>
            <a:lstStyle/>
            <a:p>
              <a:r>
                <a:rPr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情報共有</a:t>
              </a:r>
              <a:endPar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563F005-B963-44F5-BE00-E85C751BE5ED}"/>
                </a:ext>
              </a:extLst>
            </p:cNvPr>
            <p:cNvSpPr txBox="1"/>
            <p:nvPr/>
          </p:nvSpPr>
          <p:spPr>
            <a:xfrm>
              <a:off x="8251560" y="5493684"/>
              <a:ext cx="902811" cy="307777"/>
            </a:xfrm>
            <a:prstGeom prst="rect">
              <a:avLst/>
            </a:prstGeom>
            <a:noFill/>
          </p:spPr>
          <p:txBody>
            <a:bodyPr wrap="none" rtlCol="0">
              <a:spAutoFit/>
            </a:bodyPr>
            <a:lstStyle/>
            <a:p>
              <a:r>
                <a:rPr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情報共有</a:t>
              </a:r>
              <a:endPar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C87160C-699A-4BBD-9C32-EF31C557628A}"/>
                </a:ext>
              </a:extLst>
            </p:cNvPr>
            <p:cNvSpPr txBox="1"/>
            <p:nvPr/>
          </p:nvSpPr>
          <p:spPr>
            <a:xfrm>
              <a:off x="8184746" y="3437989"/>
              <a:ext cx="902811" cy="307777"/>
            </a:xfrm>
            <a:prstGeom prst="rect">
              <a:avLst/>
            </a:prstGeom>
            <a:noFill/>
          </p:spPr>
          <p:txBody>
            <a:bodyPr wrap="none" rtlCol="0">
              <a:spAutoFit/>
            </a:bodyPr>
            <a:lstStyle/>
            <a:p>
              <a:r>
                <a:rPr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情報共有</a:t>
              </a:r>
              <a:endPar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DA53A7C-E610-4526-BEA8-514D9A6AD132}"/>
                </a:ext>
              </a:extLst>
            </p:cNvPr>
            <p:cNvSpPr txBox="1"/>
            <p:nvPr/>
          </p:nvSpPr>
          <p:spPr>
            <a:xfrm>
              <a:off x="8970072" y="6488668"/>
              <a:ext cx="2969083" cy="369332"/>
            </a:xfrm>
            <a:prstGeom prst="rect">
              <a:avLst/>
            </a:prstGeom>
            <a:noFill/>
          </p:spPr>
          <p:txBody>
            <a:bodyPr wrap="none" rtlCol="0">
              <a:spAutoFit/>
            </a:bodyPr>
            <a:lstStyle/>
            <a:p>
              <a:r>
                <a:rPr kumimoji="1" lang="en-US" altLang="ja-JP" dirty="0">
                  <a:latin typeface="BIZ UDPゴシック" panose="020B0400000000000000" pitchFamily="50" charset="-128"/>
                  <a:ea typeface="BIZ UDPゴシック" panose="020B0400000000000000" pitchFamily="50" charset="-128"/>
                </a:rPr>
                <a:t>EHR</a:t>
              </a:r>
              <a:r>
                <a:rPr kumimoji="1" lang="ja-JP" altLang="en-US" dirty="0">
                  <a:latin typeface="BIZ UDPゴシック" panose="020B0400000000000000" pitchFamily="50" charset="-128"/>
                  <a:ea typeface="BIZ UDPゴシック" panose="020B0400000000000000" pitchFamily="50" charset="-128"/>
                </a:rPr>
                <a:t>：地域医療ネットワーク</a:t>
              </a:r>
            </a:p>
          </p:txBody>
        </p:sp>
        <p:sp>
          <p:nvSpPr>
            <p:cNvPr id="23" name="テキスト ボックス 22">
              <a:extLst>
                <a:ext uri="{FF2B5EF4-FFF2-40B4-BE49-F238E27FC236}">
                  <a16:creationId xmlns:a16="http://schemas.microsoft.com/office/drawing/2014/main" id="{F1ED9E5D-086A-48D2-95AC-489BCA563815}"/>
                </a:ext>
              </a:extLst>
            </p:cNvPr>
            <p:cNvSpPr txBox="1"/>
            <p:nvPr/>
          </p:nvSpPr>
          <p:spPr>
            <a:xfrm>
              <a:off x="6359068" y="4304010"/>
              <a:ext cx="364202" cy="307777"/>
            </a:xfrm>
            <a:prstGeom prst="rect">
              <a:avLst/>
            </a:prstGeom>
            <a:noFill/>
          </p:spPr>
          <p:txBody>
            <a:bodyPr wrap="none" rtlCol="0">
              <a:spAutoFit/>
            </a:bodyPr>
            <a:lstStyle/>
            <a:p>
              <a:r>
                <a:rPr kumimoji="1" lang="en-US" altLang="ja-JP" sz="1400" b="1" dirty="0">
                  <a:latin typeface="Arial Black" panose="020B0A04020102020204" pitchFamily="34" charset="0"/>
                </a:rPr>
                <a:t>※</a:t>
              </a:r>
              <a:endParaRPr kumimoji="1" lang="ja-JP" altLang="en-US" b="1" dirty="0">
                <a:latin typeface="Arial Black" panose="020B0A04020102020204" pitchFamily="34" charset="0"/>
              </a:endParaRPr>
            </a:p>
          </p:txBody>
        </p:sp>
        <p:sp>
          <p:nvSpPr>
            <p:cNvPr id="24" name="テキスト ボックス 23">
              <a:extLst>
                <a:ext uri="{FF2B5EF4-FFF2-40B4-BE49-F238E27FC236}">
                  <a16:creationId xmlns:a16="http://schemas.microsoft.com/office/drawing/2014/main" id="{CBC1F157-36C4-4D01-B9FF-CAEBCC5306BE}"/>
                </a:ext>
              </a:extLst>
            </p:cNvPr>
            <p:cNvSpPr txBox="1"/>
            <p:nvPr/>
          </p:nvSpPr>
          <p:spPr>
            <a:xfrm>
              <a:off x="8631324" y="6558231"/>
              <a:ext cx="364202" cy="307777"/>
            </a:xfrm>
            <a:prstGeom prst="rect">
              <a:avLst/>
            </a:prstGeom>
            <a:noFill/>
          </p:spPr>
          <p:txBody>
            <a:bodyPr wrap="none" rtlCol="0">
              <a:spAutoFit/>
            </a:bodyPr>
            <a:lstStyle/>
            <a:p>
              <a:r>
                <a:rPr kumimoji="1" lang="en-US" altLang="ja-JP" sz="1400" b="1" dirty="0">
                  <a:latin typeface="Arial Black" panose="020B0A04020102020204" pitchFamily="34" charset="0"/>
                </a:rPr>
                <a:t>※</a:t>
              </a:r>
              <a:endParaRPr kumimoji="1" lang="ja-JP" altLang="en-US" b="1" dirty="0">
                <a:latin typeface="Arial Black" panose="020B0A04020102020204" pitchFamily="34" charset="0"/>
              </a:endParaRPr>
            </a:p>
          </p:txBody>
        </p:sp>
      </p:grpSp>
      <p:sp>
        <p:nvSpPr>
          <p:cNvPr id="69" name="テキスト ボックス 68">
            <a:extLst>
              <a:ext uri="{FF2B5EF4-FFF2-40B4-BE49-F238E27FC236}">
                <a16:creationId xmlns:a16="http://schemas.microsoft.com/office/drawing/2014/main" id="{99B2FB1A-0610-4494-B6A4-FB68FF1E36EB}"/>
              </a:ext>
            </a:extLst>
          </p:cNvPr>
          <p:cNvSpPr txBox="1"/>
          <p:nvPr/>
        </p:nvSpPr>
        <p:spPr>
          <a:xfrm>
            <a:off x="1107455" y="1851590"/>
            <a:ext cx="9987029"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困難な課題に対するひとつの解決方法として、医療</a:t>
            </a:r>
            <a:r>
              <a:rPr kumimoji="1" lang="en-US" altLang="ja-JP" sz="2400" dirty="0">
                <a:latin typeface="BIZ UDPゴシック" panose="020B0400000000000000" pitchFamily="50" charset="-128"/>
                <a:ea typeface="BIZ UDPゴシック" panose="020B0400000000000000" pitchFamily="50" charset="-128"/>
              </a:rPr>
              <a:t>Dx</a:t>
            </a:r>
            <a:r>
              <a:rPr kumimoji="1" lang="ja-JP" altLang="en-US" sz="2400" dirty="0">
                <a:latin typeface="BIZ UDPゴシック" panose="020B0400000000000000" pitchFamily="50" charset="-128"/>
                <a:ea typeface="BIZ UDPゴシック" panose="020B0400000000000000" pitchFamily="50" charset="-128"/>
              </a:rPr>
              <a:t>をすすめています。</a:t>
            </a:r>
          </a:p>
        </p:txBody>
      </p:sp>
      <p:sp>
        <p:nvSpPr>
          <p:cNvPr id="70" name="テキスト ボックス 69"/>
          <p:cNvSpPr txBox="1"/>
          <p:nvPr/>
        </p:nvSpPr>
        <p:spPr>
          <a:xfrm>
            <a:off x="11598165" y="6488668"/>
            <a:ext cx="415498" cy="369332"/>
          </a:xfrm>
          <a:prstGeom prst="rect">
            <a:avLst/>
          </a:prstGeom>
          <a:noFill/>
        </p:spPr>
        <p:txBody>
          <a:bodyPr wrap="none" rtlCol="0">
            <a:spAutoFit/>
          </a:bodyPr>
          <a:lstStyle/>
          <a:p>
            <a:r>
              <a:rPr kumimoji="1" lang="ja-JP" altLang="en-US" dirty="0"/>
              <a:t>３</a:t>
            </a:r>
          </a:p>
        </p:txBody>
      </p:sp>
    </p:spTree>
    <p:extLst>
      <p:ext uri="{BB962C8B-B14F-4D97-AF65-F5344CB8AC3E}">
        <p14:creationId xmlns:p14="http://schemas.microsoft.com/office/powerpoint/2010/main" val="22621413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FC7B30B-38E9-4F8B-84E9-F8A0AE86003F}"/>
              </a:ext>
            </a:extLst>
          </p:cNvPr>
          <p:cNvGrpSpPr/>
          <p:nvPr/>
        </p:nvGrpSpPr>
        <p:grpSpPr>
          <a:xfrm>
            <a:off x="1326403" y="2274030"/>
            <a:ext cx="9986817" cy="4227156"/>
            <a:chOff x="1356630" y="2647075"/>
            <a:chExt cx="9986817" cy="4227156"/>
          </a:xfrm>
        </p:grpSpPr>
        <p:sp>
          <p:nvSpPr>
            <p:cNvPr id="5" name="楕円 4">
              <a:extLst>
                <a:ext uri="{FF2B5EF4-FFF2-40B4-BE49-F238E27FC236}">
                  <a16:creationId xmlns:a16="http://schemas.microsoft.com/office/drawing/2014/main" id="{2FDDF6FD-5A01-43CE-87F6-F6BA044607D3}"/>
                </a:ext>
              </a:extLst>
            </p:cNvPr>
            <p:cNvSpPr/>
            <p:nvPr/>
          </p:nvSpPr>
          <p:spPr>
            <a:xfrm>
              <a:off x="4546659" y="3077500"/>
              <a:ext cx="3009287" cy="2956462"/>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EBF3C4FE-6E46-4972-8663-2C6CE222237C}"/>
                </a:ext>
              </a:extLst>
            </p:cNvPr>
            <p:cNvGrpSpPr/>
            <p:nvPr/>
          </p:nvGrpSpPr>
          <p:grpSpPr>
            <a:xfrm>
              <a:off x="4250617" y="2647075"/>
              <a:ext cx="3690765" cy="3841589"/>
              <a:chOff x="4314876" y="2570875"/>
              <a:chExt cx="3690765" cy="3841589"/>
            </a:xfrm>
          </p:grpSpPr>
          <p:grpSp>
            <p:nvGrpSpPr>
              <p:cNvPr id="37" name="グループ化 36">
                <a:extLst>
                  <a:ext uri="{FF2B5EF4-FFF2-40B4-BE49-F238E27FC236}">
                    <a16:creationId xmlns:a16="http://schemas.microsoft.com/office/drawing/2014/main" id="{CB1EC7F0-60C7-4B53-8869-8AA6C78467C4}"/>
                  </a:ext>
                </a:extLst>
              </p:cNvPr>
              <p:cNvGrpSpPr/>
              <p:nvPr/>
            </p:nvGrpSpPr>
            <p:grpSpPr>
              <a:xfrm>
                <a:off x="5734695" y="2570875"/>
                <a:ext cx="717955" cy="975194"/>
                <a:chOff x="4387549" y="3210025"/>
                <a:chExt cx="717955" cy="975194"/>
              </a:xfrm>
            </p:grpSpPr>
            <p:sp>
              <p:nvSpPr>
                <p:cNvPr id="64" name="楕円 63">
                  <a:extLst>
                    <a:ext uri="{FF2B5EF4-FFF2-40B4-BE49-F238E27FC236}">
                      <a16:creationId xmlns:a16="http://schemas.microsoft.com/office/drawing/2014/main" id="{399A8D65-895D-4731-8885-DD25206FD59F}"/>
                    </a:ext>
                  </a:extLst>
                </p:cNvPr>
                <p:cNvSpPr/>
                <p:nvPr/>
              </p:nvSpPr>
              <p:spPr>
                <a:xfrm>
                  <a:off x="4387549"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19DF9446-838C-4B8B-AB34-E2514768A068}"/>
                    </a:ext>
                  </a:extLst>
                </p:cNvPr>
                <p:cNvPicPr>
                  <a:picLocks noChangeAspect="1"/>
                </p:cNvPicPr>
                <p:nvPr/>
              </p:nvPicPr>
              <p:blipFill>
                <a:blip r:embed="rId2" cstate="hqprint">
                  <a:biLevel thresh="25000"/>
                  <a:extLst>
                    <a:ext uri="{28A0092B-C50C-407E-A947-70E740481C1C}">
                      <a14:useLocalDpi xmlns:a14="http://schemas.microsoft.com/office/drawing/2010/main" val="0"/>
                    </a:ext>
                  </a:extLst>
                </a:blip>
                <a:stretch>
                  <a:fillRect/>
                </a:stretch>
              </p:blipFill>
              <p:spPr>
                <a:xfrm>
                  <a:off x="4538489" y="3360965"/>
                  <a:ext cx="416073" cy="416073"/>
                </a:xfrm>
                <a:prstGeom prst="rect">
                  <a:avLst/>
                </a:prstGeom>
              </p:spPr>
            </p:pic>
            <p:sp>
              <p:nvSpPr>
                <p:cNvPr id="66" name="テキスト ボックス 65">
                  <a:extLst>
                    <a:ext uri="{FF2B5EF4-FFF2-40B4-BE49-F238E27FC236}">
                      <a16:creationId xmlns:a16="http://schemas.microsoft.com/office/drawing/2014/main" id="{BCE9EF7A-B54F-49D3-A931-6F5C44F9F011}"/>
                    </a:ext>
                  </a:extLst>
                </p:cNvPr>
                <p:cNvSpPr txBox="1"/>
                <p:nvPr/>
              </p:nvSpPr>
              <p:spPr>
                <a:xfrm>
                  <a:off x="4503910" y="3908220"/>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投薬</a:t>
                  </a:r>
                </a:p>
              </p:txBody>
            </p:sp>
          </p:grpSp>
          <p:grpSp>
            <p:nvGrpSpPr>
              <p:cNvPr id="38" name="グループ化 37">
                <a:extLst>
                  <a:ext uri="{FF2B5EF4-FFF2-40B4-BE49-F238E27FC236}">
                    <a16:creationId xmlns:a16="http://schemas.microsoft.com/office/drawing/2014/main" id="{DFFEB082-7CF7-44D6-949E-F7AECCD6634A}"/>
                  </a:ext>
                </a:extLst>
              </p:cNvPr>
              <p:cNvGrpSpPr/>
              <p:nvPr/>
            </p:nvGrpSpPr>
            <p:grpSpPr>
              <a:xfrm>
                <a:off x="6974036" y="3106882"/>
                <a:ext cx="717955" cy="972597"/>
                <a:chOff x="5246993" y="3210025"/>
                <a:chExt cx="717955" cy="972597"/>
              </a:xfrm>
            </p:grpSpPr>
            <p:sp>
              <p:nvSpPr>
                <p:cNvPr id="61" name="楕円 60">
                  <a:extLst>
                    <a:ext uri="{FF2B5EF4-FFF2-40B4-BE49-F238E27FC236}">
                      <a16:creationId xmlns:a16="http://schemas.microsoft.com/office/drawing/2014/main" id="{0C37AB38-7976-4BF5-87C4-A4D139525E31}"/>
                    </a:ext>
                  </a:extLst>
                </p:cNvPr>
                <p:cNvSpPr/>
                <p:nvPr/>
              </p:nvSpPr>
              <p:spPr>
                <a:xfrm>
                  <a:off x="5246993"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a:extLst>
                    <a:ext uri="{FF2B5EF4-FFF2-40B4-BE49-F238E27FC236}">
                      <a16:creationId xmlns:a16="http://schemas.microsoft.com/office/drawing/2014/main" id="{690A1296-FEF4-46A7-8108-307356B1530C}"/>
                    </a:ext>
                  </a:extLst>
                </p:cNvPr>
                <p:cNvPicPr>
                  <a:picLocks noChangeAspect="1"/>
                </p:cNvPicPr>
                <p:nvPr/>
              </p:nvPicPr>
              <p:blipFill>
                <a:blip r:embed="rId3" cstate="hqprint">
                  <a:biLevel thresh="25000"/>
                  <a:extLst>
                    <a:ext uri="{28A0092B-C50C-407E-A947-70E740481C1C}">
                      <a14:useLocalDpi xmlns:a14="http://schemas.microsoft.com/office/drawing/2010/main" val="0"/>
                    </a:ext>
                  </a:extLst>
                </a:blip>
                <a:stretch>
                  <a:fillRect/>
                </a:stretch>
              </p:blipFill>
              <p:spPr>
                <a:xfrm>
                  <a:off x="5366107" y="3329139"/>
                  <a:ext cx="479726" cy="479726"/>
                </a:xfrm>
                <a:prstGeom prst="rect">
                  <a:avLst/>
                </a:prstGeom>
              </p:spPr>
            </p:pic>
            <p:sp>
              <p:nvSpPr>
                <p:cNvPr id="63" name="テキスト ボックス 62">
                  <a:extLst>
                    <a:ext uri="{FF2B5EF4-FFF2-40B4-BE49-F238E27FC236}">
                      <a16:creationId xmlns:a16="http://schemas.microsoft.com/office/drawing/2014/main" id="{DCDAEF49-899E-44FC-BA91-135DB0F07138}"/>
                    </a:ext>
                  </a:extLst>
                </p:cNvPr>
                <p:cNvSpPr txBox="1"/>
                <p:nvPr/>
              </p:nvSpPr>
              <p:spPr>
                <a:xfrm>
                  <a:off x="5358914" y="3905623"/>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注射</a:t>
                  </a:r>
                </a:p>
              </p:txBody>
            </p:sp>
          </p:grpSp>
          <p:grpSp>
            <p:nvGrpSpPr>
              <p:cNvPr id="39" name="グループ化 38">
                <a:extLst>
                  <a:ext uri="{FF2B5EF4-FFF2-40B4-BE49-F238E27FC236}">
                    <a16:creationId xmlns:a16="http://schemas.microsoft.com/office/drawing/2014/main" id="{ECEE9611-A71B-444B-8CA7-19674412F59A}"/>
                  </a:ext>
                </a:extLst>
              </p:cNvPr>
              <p:cNvGrpSpPr/>
              <p:nvPr/>
            </p:nvGrpSpPr>
            <p:grpSpPr>
              <a:xfrm>
                <a:off x="7287686" y="4401320"/>
                <a:ext cx="717955" cy="970113"/>
                <a:chOff x="6082660" y="3210025"/>
                <a:chExt cx="717955" cy="970113"/>
              </a:xfrm>
            </p:grpSpPr>
            <p:sp>
              <p:nvSpPr>
                <p:cNvPr id="58" name="楕円 57">
                  <a:extLst>
                    <a:ext uri="{FF2B5EF4-FFF2-40B4-BE49-F238E27FC236}">
                      <a16:creationId xmlns:a16="http://schemas.microsoft.com/office/drawing/2014/main" id="{8EC1D8E5-7375-4084-A323-0536D5D678FE}"/>
                    </a:ext>
                  </a:extLst>
                </p:cNvPr>
                <p:cNvSpPr/>
                <p:nvPr/>
              </p:nvSpPr>
              <p:spPr>
                <a:xfrm>
                  <a:off x="6082660"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a:extLst>
                    <a:ext uri="{FF2B5EF4-FFF2-40B4-BE49-F238E27FC236}">
                      <a16:creationId xmlns:a16="http://schemas.microsoft.com/office/drawing/2014/main" id="{20B14491-8B9C-4908-B74E-05C3E0504737}"/>
                    </a:ext>
                  </a:extLst>
                </p:cNvPr>
                <p:cNvPicPr>
                  <a:picLocks noChangeAspect="1"/>
                </p:cNvPicPr>
                <p:nvPr/>
              </p:nvPicPr>
              <p:blipFill>
                <a:blip r:embed="rId4" cstate="hqprint">
                  <a:biLevel thresh="25000"/>
                  <a:extLst>
                    <a:ext uri="{28A0092B-C50C-407E-A947-70E740481C1C}">
                      <a14:useLocalDpi xmlns:a14="http://schemas.microsoft.com/office/drawing/2010/main" val="0"/>
                    </a:ext>
                  </a:extLst>
                </a:blip>
                <a:stretch>
                  <a:fillRect/>
                </a:stretch>
              </p:blipFill>
              <p:spPr>
                <a:xfrm>
                  <a:off x="6221850" y="3356357"/>
                  <a:ext cx="425291" cy="425291"/>
                </a:xfrm>
                <a:prstGeom prst="rect">
                  <a:avLst/>
                </a:prstGeom>
              </p:spPr>
            </p:pic>
            <p:sp>
              <p:nvSpPr>
                <p:cNvPr id="60" name="テキスト ボックス 59">
                  <a:extLst>
                    <a:ext uri="{FF2B5EF4-FFF2-40B4-BE49-F238E27FC236}">
                      <a16:creationId xmlns:a16="http://schemas.microsoft.com/office/drawing/2014/main" id="{03A38A3A-28E9-46EB-BC9A-D020E62C2763}"/>
                    </a:ext>
                  </a:extLst>
                </p:cNvPr>
                <p:cNvSpPr txBox="1"/>
                <p:nvPr/>
              </p:nvSpPr>
              <p:spPr>
                <a:xfrm>
                  <a:off x="6195415" y="3903139"/>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手術</a:t>
                  </a:r>
                </a:p>
              </p:txBody>
            </p:sp>
          </p:grpSp>
          <p:grpSp>
            <p:nvGrpSpPr>
              <p:cNvPr id="40" name="グループ化 39">
                <a:extLst>
                  <a:ext uri="{FF2B5EF4-FFF2-40B4-BE49-F238E27FC236}">
                    <a16:creationId xmlns:a16="http://schemas.microsoft.com/office/drawing/2014/main" id="{9444BB25-21A3-41B6-983E-97517F3D9343}"/>
                  </a:ext>
                </a:extLst>
              </p:cNvPr>
              <p:cNvGrpSpPr/>
              <p:nvPr/>
            </p:nvGrpSpPr>
            <p:grpSpPr>
              <a:xfrm>
                <a:off x="4568405" y="3145861"/>
                <a:ext cx="717955" cy="978758"/>
                <a:chOff x="6918327" y="3210025"/>
                <a:chExt cx="717955" cy="978758"/>
              </a:xfrm>
            </p:grpSpPr>
            <p:sp>
              <p:nvSpPr>
                <p:cNvPr id="55" name="楕円 54">
                  <a:extLst>
                    <a:ext uri="{FF2B5EF4-FFF2-40B4-BE49-F238E27FC236}">
                      <a16:creationId xmlns:a16="http://schemas.microsoft.com/office/drawing/2014/main" id="{93447482-3408-4E38-ABFE-DC574A6FBC38}"/>
                    </a:ext>
                  </a:extLst>
                </p:cNvPr>
                <p:cNvSpPr/>
                <p:nvPr/>
              </p:nvSpPr>
              <p:spPr>
                <a:xfrm>
                  <a:off x="6918327" y="321002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06634CE7-2069-4A2B-B850-E35F5A93CCAC}"/>
                    </a:ext>
                  </a:extLst>
                </p:cNvPr>
                <p:cNvPicPr>
                  <a:picLocks noChangeAspect="1"/>
                </p:cNvPicPr>
                <p:nvPr/>
              </p:nvPicPr>
              <p:blipFill>
                <a:blip r:embed="rId5" cstate="hqprint">
                  <a:biLevel thresh="25000"/>
                  <a:extLst>
                    <a:ext uri="{28A0092B-C50C-407E-A947-70E740481C1C}">
                      <a14:useLocalDpi xmlns:a14="http://schemas.microsoft.com/office/drawing/2010/main" val="0"/>
                    </a:ext>
                  </a:extLst>
                </a:blip>
                <a:stretch>
                  <a:fillRect/>
                </a:stretch>
              </p:blipFill>
              <p:spPr>
                <a:xfrm>
                  <a:off x="7075854" y="3361524"/>
                  <a:ext cx="414957" cy="414957"/>
                </a:xfrm>
                <a:prstGeom prst="rect">
                  <a:avLst/>
                </a:prstGeom>
              </p:spPr>
            </p:pic>
            <p:sp>
              <p:nvSpPr>
                <p:cNvPr id="57" name="テキスト ボックス 56">
                  <a:extLst>
                    <a:ext uri="{FF2B5EF4-FFF2-40B4-BE49-F238E27FC236}">
                      <a16:creationId xmlns:a16="http://schemas.microsoft.com/office/drawing/2014/main" id="{B7F6A1D8-F48A-4F0F-A823-BBC50A8900BF}"/>
                    </a:ext>
                  </a:extLst>
                </p:cNvPr>
                <p:cNvSpPr txBox="1"/>
                <p:nvPr/>
              </p:nvSpPr>
              <p:spPr>
                <a:xfrm>
                  <a:off x="7009423" y="3911784"/>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検査</a:t>
                  </a:r>
                </a:p>
              </p:txBody>
            </p:sp>
          </p:grpSp>
          <p:grpSp>
            <p:nvGrpSpPr>
              <p:cNvPr id="41" name="グループ化 40">
                <a:extLst>
                  <a:ext uri="{FF2B5EF4-FFF2-40B4-BE49-F238E27FC236}">
                    <a16:creationId xmlns:a16="http://schemas.microsoft.com/office/drawing/2014/main" id="{8AA5D602-A2F7-47BD-A654-0D41E4762AD4}"/>
                  </a:ext>
                </a:extLst>
              </p:cNvPr>
              <p:cNvGrpSpPr/>
              <p:nvPr/>
            </p:nvGrpSpPr>
            <p:grpSpPr>
              <a:xfrm>
                <a:off x="4314876" y="4479531"/>
                <a:ext cx="717955" cy="986824"/>
                <a:chOff x="4811983" y="4229975"/>
                <a:chExt cx="717955" cy="986824"/>
              </a:xfrm>
            </p:grpSpPr>
            <p:sp>
              <p:nvSpPr>
                <p:cNvPr id="52" name="楕円 51">
                  <a:extLst>
                    <a:ext uri="{FF2B5EF4-FFF2-40B4-BE49-F238E27FC236}">
                      <a16:creationId xmlns:a16="http://schemas.microsoft.com/office/drawing/2014/main" id="{C9EB9A17-4E61-44CE-B418-0487A4E915F8}"/>
                    </a:ext>
                  </a:extLst>
                </p:cNvPr>
                <p:cNvSpPr/>
                <p:nvPr/>
              </p:nvSpPr>
              <p:spPr>
                <a:xfrm>
                  <a:off x="4811983"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B38D4019-7782-4D93-B8AD-10F5A7192106}"/>
                    </a:ext>
                  </a:extLst>
                </p:cNvPr>
                <p:cNvPicPr>
                  <a:picLocks noChangeAspect="1"/>
                </p:cNvPicPr>
                <p:nvPr/>
              </p:nvPicPr>
              <p:blipFill>
                <a:blip r:embed="rId6" cstate="hqprint">
                  <a:biLevel thresh="25000"/>
                  <a:extLst>
                    <a:ext uri="{28A0092B-C50C-407E-A947-70E740481C1C}">
                      <a14:useLocalDpi xmlns:a14="http://schemas.microsoft.com/office/drawing/2010/main" val="0"/>
                    </a:ext>
                  </a:extLst>
                </a:blip>
                <a:stretch>
                  <a:fillRect/>
                </a:stretch>
              </p:blipFill>
              <p:spPr>
                <a:xfrm>
                  <a:off x="4976543" y="4393718"/>
                  <a:ext cx="390468" cy="390468"/>
                </a:xfrm>
                <a:prstGeom prst="rect">
                  <a:avLst/>
                </a:prstGeom>
              </p:spPr>
            </p:pic>
            <p:sp>
              <p:nvSpPr>
                <p:cNvPr id="54" name="テキスト ボックス 53">
                  <a:extLst>
                    <a:ext uri="{FF2B5EF4-FFF2-40B4-BE49-F238E27FC236}">
                      <a16:creationId xmlns:a16="http://schemas.microsoft.com/office/drawing/2014/main" id="{15D4B508-F4F4-4CE1-8715-6FE974958C93}"/>
                    </a:ext>
                  </a:extLst>
                </p:cNvPr>
                <p:cNvSpPr txBox="1"/>
                <p:nvPr/>
              </p:nvSpPr>
              <p:spPr>
                <a:xfrm>
                  <a:off x="4858355" y="4939800"/>
                  <a:ext cx="623889"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サマリ</a:t>
                  </a:r>
                </a:p>
              </p:txBody>
            </p:sp>
          </p:grpSp>
          <p:grpSp>
            <p:nvGrpSpPr>
              <p:cNvPr id="42" name="グループ化 41">
                <a:extLst>
                  <a:ext uri="{FF2B5EF4-FFF2-40B4-BE49-F238E27FC236}">
                    <a16:creationId xmlns:a16="http://schemas.microsoft.com/office/drawing/2014/main" id="{A5EFF04E-6C6A-411D-ADF9-688EB5E9A5E9}"/>
                  </a:ext>
                </a:extLst>
              </p:cNvPr>
              <p:cNvGrpSpPr/>
              <p:nvPr/>
            </p:nvGrpSpPr>
            <p:grpSpPr>
              <a:xfrm>
                <a:off x="5149122" y="5439868"/>
                <a:ext cx="717955" cy="972596"/>
                <a:chOff x="5644905" y="4229975"/>
                <a:chExt cx="717955" cy="972596"/>
              </a:xfrm>
            </p:grpSpPr>
            <p:sp>
              <p:nvSpPr>
                <p:cNvPr id="49" name="楕円 48">
                  <a:extLst>
                    <a:ext uri="{FF2B5EF4-FFF2-40B4-BE49-F238E27FC236}">
                      <a16:creationId xmlns:a16="http://schemas.microsoft.com/office/drawing/2014/main" id="{CBEC6DE4-D3EB-419D-972B-00C6EC2BF4D5}"/>
                    </a:ext>
                  </a:extLst>
                </p:cNvPr>
                <p:cNvSpPr/>
                <p:nvPr/>
              </p:nvSpPr>
              <p:spPr>
                <a:xfrm>
                  <a:off x="5644905"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EBB71E85-AF9B-40DD-848E-18C4522BF024}"/>
                    </a:ext>
                  </a:extLst>
                </p:cNvPr>
                <p:cNvPicPr>
                  <a:picLocks noChangeAspect="1"/>
                </p:cNvPicPr>
                <p:nvPr/>
              </p:nvPicPr>
              <p:blipFill>
                <a:blip r:embed="rId7" cstate="hqprint">
                  <a:biLevel thresh="25000"/>
                  <a:extLst>
                    <a:ext uri="{28A0092B-C50C-407E-A947-70E740481C1C}">
                      <a14:useLocalDpi xmlns:a14="http://schemas.microsoft.com/office/drawing/2010/main" val="0"/>
                    </a:ext>
                  </a:extLst>
                </a:blip>
                <a:stretch>
                  <a:fillRect/>
                </a:stretch>
              </p:blipFill>
              <p:spPr>
                <a:xfrm>
                  <a:off x="5803858" y="4388928"/>
                  <a:ext cx="400048" cy="400048"/>
                </a:xfrm>
                <a:prstGeom prst="rect">
                  <a:avLst/>
                </a:prstGeom>
              </p:spPr>
            </p:pic>
            <p:sp>
              <p:nvSpPr>
                <p:cNvPr id="51" name="テキスト ボックス 50">
                  <a:extLst>
                    <a:ext uri="{FF2B5EF4-FFF2-40B4-BE49-F238E27FC236}">
                      <a16:creationId xmlns:a16="http://schemas.microsoft.com/office/drawing/2014/main" id="{625DF549-325C-40FD-BF11-C89BBA654556}"/>
                    </a:ext>
                  </a:extLst>
                </p:cNvPr>
                <p:cNvSpPr txBox="1"/>
                <p:nvPr/>
              </p:nvSpPr>
              <p:spPr>
                <a:xfrm>
                  <a:off x="5756290" y="4925572"/>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介護</a:t>
                  </a:r>
                </a:p>
              </p:txBody>
            </p:sp>
          </p:grpSp>
          <p:grpSp>
            <p:nvGrpSpPr>
              <p:cNvPr id="43" name="グループ化 42">
                <a:extLst>
                  <a:ext uri="{FF2B5EF4-FFF2-40B4-BE49-F238E27FC236}">
                    <a16:creationId xmlns:a16="http://schemas.microsoft.com/office/drawing/2014/main" id="{2BB37DD8-B99C-4C43-83AB-B1B6CB31C97A}"/>
                  </a:ext>
                </a:extLst>
              </p:cNvPr>
              <p:cNvGrpSpPr/>
              <p:nvPr/>
            </p:nvGrpSpPr>
            <p:grpSpPr>
              <a:xfrm>
                <a:off x="6499076" y="5441280"/>
                <a:ext cx="717955" cy="959062"/>
                <a:chOff x="6486350" y="4229975"/>
                <a:chExt cx="717955" cy="959062"/>
              </a:xfrm>
            </p:grpSpPr>
            <p:sp>
              <p:nvSpPr>
                <p:cNvPr id="46" name="楕円 45">
                  <a:extLst>
                    <a:ext uri="{FF2B5EF4-FFF2-40B4-BE49-F238E27FC236}">
                      <a16:creationId xmlns:a16="http://schemas.microsoft.com/office/drawing/2014/main" id="{35E60599-E847-40BB-B956-E8C10851019B}"/>
                    </a:ext>
                  </a:extLst>
                </p:cNvPr>
                <p:cNvSpPr/>
                <p:nvPr/>
              </p:nvSpPr>
              <p:spPr>
                <a:xfrm>
                  <a:off x="6486350" y="4229975"/>
                  <a:ext cx="717955" cy="717955"/>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7E13768D-6370-4E0E-9103-96BC27D6C82D}"/>
                    </a:ext>
                  </a:extLst>
                </p:cNvPr>
                <p:cNvPicPr>
                  <a:picLocks noChangeAspect="1"/>
                </p:cNvPicPr>
                <p:nvPr/>
              </p:nvPicPr>
              <p:blipFill>
                <a:blip r:embed="rId8" cstate="hqprint">
                  <a:biLevel thresh="25000"/>
                  <a:extLst>
                    <a:ext uri="{28A0092B-C50C-407E-A947-70E740481C1C}">
                      <a14:useLocalDpi xmlns:a14="http://schemas.microsoft.com/office/drawing/2010/main" val="0"/>
                    </a:ext>
                  </a:extLst>
                </a:blip>
                <a:stretch>
                  <a:fillRect/>
                </a:stretch>
              </p:blipFill>
              <p:spPr>
                <a:xfrm>
                  <a:off x="6647141" y="4385863"/>
                  <a:ext cx="406178" cy="406178"/>
                </a:xfrm>
                <a:prstGeom prst="rect">
                  <a:avLst/>
                </a:prstGeom>
                <a:noFill/>
                <a:ln>
                  <a:noFill/>
                </a:ln>
              </p:spPr>
            </p:pic>
            <p:sp>
              <p:nvSpPr>
                <p:cNvPr id="48" name="テキスト ボックス 47">
                  <a:extLst>
                    <a:ext uri="{FF2B5EF4-FFF2-40B4-BE49-F238E27FC236}">
                      <a16:creationId xmlns:a16="http://schemas.microsoft.com/office/drawing/2014/main" id="{869820A3-52C1-4082-89FA-319F0FCFB66B}"/>
                    </a:ext>
                  </a:extLst>
                </p:cNvPr>
                <p:cNvSpPr txBox="1"/>
                <p:nvPr/>
              </p:nvSpPr>
              <p:spPr>
                <a:xfrm>
                  <a:off x="6599105" y="4912038"/>
                  <a:ext cx="492443"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入院</a:t>
                  </a:r>
                </a:p>
              </p:txBody>
            </p:sp>
          </p:grpSp>
          <p:pic>
            <p:nvPicPr>
              <p:cNvPr id="44" name="図 43">
                <a:extLst>
                  <a:ext uri="{FF2B5EF4-FFF2-40B4-BE49-F238E27FC236}">
                    <a16:creationId xmlns:a16="http://schemas.microsoft.com/office/drawing/2014/main" id="{076C23A7-827A-4AD2-991F-7F7A303BE9E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388181" y="3844245"/>
                <a:ext cx="1763165" cy="1159237"/>
              </a:xfrm>
              <a:prstGeom prst="rect">
                <a:avLst/>
              </a:prstGeom>
            </p:spPr>
          </p:pic>
          <p:pic>
            <p:nvPicPr>
              <p:cNvPr id="45" name="グラフィックス 44" descr="データベース">
                <a:extLst>
                  <a:ext uri="{FF2B5EF4-FFF2-40B4-BE49-F238E27FC236}">
                    <a16:creationId xmlns:a16="http://schemas.microsoft.com/office/drawing/2014/main" id="{2C177818-FF4E-44FE-B7D2-7B3112DEF29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10215" y="4567634"/>
                <a:ext cx="562720" cy="653663"/>
              </a:xfrm>
              <a:prstGeom prst="rect">
                <a:avLst/>
              </a:prstGeom>
            </p:spPr>
          </p:pic>
        </p:grpSp>
        <p:grpSp>
          <p:nvGrpSpPr>
            <p:cNvPr id="7" name="グループ化 6">
              <a:extLst>
                <a:ext uri="{FF2B5EF4-FFF2-40B4-BE49-F238E27FC236}">
                  <a16:creationId xmlns:a16="http://schemas.microsoft.com/office/drawing/2014/main" id="{FCD3C761-579B-47C2-9ECD-35E3BB3F68FA}"/>
                </a:ext>
              </a:extLst>
            </p:cNvPr>
            <p:cNvGrpSpPr/>
            <p:nvPr/>
          </p:nvGrpSpPr>
          <p:grpSpPr>
            <a:xfrm>
              <a:off x="1356630" y="2798015"/>
              <a:ext cx="1507799" cy="1740719"/>
              <a:chOff x="1196750" y="2839502"/>
              <a:chExt cx="1507799" cy="1740719"/>
            </a:xfrm>
          </p:grpSpPr>
          <p:pic>
            <p:nvPicPr>
              <p:cNvPr id="35" name="図 34">
                <a:extLst>
                  <a:ext uri="{FF2B5EF4-FFF2-40B4-BE49-F238E27FC236}">
                    <a16:creationId xmlns:a16="http://schemas.microsoft.com/office/drawing/2014/main" id="{1076F981-9F35-43F0-B02C-89C87BFAB726}"/>
                  </a:ext>
                </a:extLst>
              </p:cNvPr>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196750" y="2839502"/>
                <a:ext cx="1507799" cy="1507799"/>
              </a:xfrm>
              <a:prstGeom prst="rect">
                <a:avLst/>
              </a:prstGeom>
            </p:spPr>
          </p:pic>
          <p:sp>
            <p:nvSpPr>
              <p:cNvPr id="36" name="テキスト ボックス 35">
                <a:extLst>
                  <a:ext uri="{FF2B5EF4-FFF2-40B4-BE49-F238E27FC236}">
                    <a16:creationId xmlns:a16="http://schemas.microsoft.com/office/drawing/2014/main" id="{4FC2D926-CB9E-4BCE-9254-3783FF056E9F}"/>
                  </a:ext>
                </a:extLst>
              </p:cNvPr>
              <p:cNvSpPr txBox="1"/>
              <p:nvPr/>
            </p:nvSpPr>
            <p:spPr>
              <a:xfrm>
                <a:off x="1627482" y="4210889"/>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病院</a:t>
                </a:r>
              </a:p>
            </p:txBody>
          </p:sp>
        </p:grpSp>
        <p:grpSp>
          <p:nvGrpSpPr>
            <p:cNvPr id="8" name="グループ化 7">
              <a:extLst>
                <a:ext uri="{FF2B5EF4-FFF2-40B4-BE49-F238E27FC236}">
                  <a16:creationId xmlns:a16="http://schemas.microsoft.com/office/drawing/2014/main" id="{C9152C21-F0F6-4D5F-9A6F-5965CC777A76}"/>
                </a:ext>
              </a:extLst>
            </p:cNvPr>
            <p:cNvGrpSpPr/>
            <p:nvPr/>
          </p:nvGrpSpPr>
          <p:grpSpPr>
            <a:xfrm>
              <a:off x="9508354" y="4778197"/>
              <a:ext cx="1519840" cy="1701584"/>
              <a:chOff x="9501832" y="4858413"/>
              <a:chExt cx="1519840" cy="1701584"/>
            </a:xfrm>
          </p:grpSpPr>
          <p:pic>
            <p:nvPicPr>
              <p:cNvPr id="31" name="図 30">
                <a:extLst>
                  <a:ext uri="{FF2B5EF4-FFF2-40B4-BE49-F238E27FC236}">
                    <a16:creationId xmlns:a16="http://schemas.microsoft.com/office/drawing/2014/main" id="{30ABBC4C-2B94-4970-B932-01612E0BCB46}"/>
                  </a:ext>
                </a:extLst>
              </p:cNvPr>
              <p:cNvPicPr>
                <a:picLocks noChangeAspect="1"/>
              </p:cNvPicPr>
              <p:nvPr/>
            </p:nvPicPr>
            <p:blipFill>
              <a:blip r:embed="rId13">
                <a:biLevel thresh="75000"/>
                <a:extLst>
                  <a:ext uri="{28A0092B-C50C-407E-A947-70E740481C1C}">
                    <a14:useLocalDpi xmlns:a14="http://schemas.microsoft.com/office/drawing/2010/main" val="0"/>
                  </a:ext>
                </a:extLst>
              </a:blip>
              <a:stretch>
                <a:fillRect/>
              </a:stretch>
            </p:blipFill>
            <p:spPr>
              <a:xfrm>
                <a:off x="9501832" y="4858413"/>
                <a:ext cx="1519840" cy="1519840"/>
              </a:xfrm>
              <a:prstGeom prst="rect">
                <a:avLst/>
              </a:prstGeom>
            </p:spPr>
          </p:pic>
          <p:sp>
            <p:nvSpPr>
              <p:cNvPr id="32" name="テキスト ボックス 31">
                <a:extLst>
                  <a:ext uri="{FF2B5EF4-FFF2-40B4-BE49-F238E27FC236}">
                    <a16:creationId xmlns:a16="http://schemas.microsoft.com/office/drawing/2014/main" id="{A1A8D4E4-897C-4E97-8EC6-B87E12CCA7E4}"/>
                  </a:ext>
                </a:extLst>
              </p:cNvPr>
              <p:cNvSpPr txBox="1"/>
              <p:nvPr/>
            </p:nvSpPr>
            <p:spPr>
              <a:xfrm>
                <a:off x="9967772" y="6190665"/>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薬局</a:t>
                </a:r>
              </a:p>
            </p:txBody>
          </p:sp>
          <p:sp>
            <p:nvSpPr>
              <p:cNvPr id="33" name="正方形/長方形 32">
                <a:extLst>
                  <a:ext uri="{FF2B5EF4-FFF2-40B4-BE49-F238E27FC236}">
                    <a16:creationId xmlns:a16="http://schemas.microsoft.com/office/drawing/2014/main" id="{905F93DB-ABAC-4D5C-A737-B76FF7D8CB9C}"/>
                  </a:ext>
                </a:extLst>
              </p:cNvPr>
              <p:cNvSpPr/>
              <p:nvPr/>
            </p:nvSpPr>
            <p:spPr>
              <a:xfrm>
                <a:off x="9814553" y="5533011"/>
                <a:ext cx="908975" cy="293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11D9BC5-E7B6-40BB-A08D-231FAAC64A1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978226" y="5588638"/>
                <a:ext cx="548071" cy="463709"/>
              </a:xfrm>
              <a:prstGeom prst="rect">
                <a:avLst/>
              </a:prstGeom>
            </p:spPr>
          </p:pic>
        </p:grpSp>
        <p:sp>
          <p:nvSpPr>
            <p:cNvPr id="9" name="テキスト ボックス 8">
              <a:extLst>
                <a:ext uri="{FF2B5EF4-FFF2-40B4-BE49-F238E27FC236}">
                  <a16:creationId xmlns:a16="http://schemas.microsoft.com/office/drawing/2014/main" id="{E6C10406-2652-4EBB-816A-CFA8AFAC2BDB}"/>
                </a:ext>
              </a:extLst>
            </p:cNvPr>
            <p:cNvSpPr txBox="1"/>
            <p:nvPr/>
          </p:nvSpPr>
          <p:spPr>
            <a:xfrm>
              <a:off x="5727156" y="4375834"/>
              <a:ext cx="782587" cy="400110"/>
            </a:xfrm>
            <a:prstGeom prst="rect">
              <a:avLst/>
            </a:prstGeom>
            <a:noFill/>
          </p:spPr>
          <p:txBody>
            <a:bodyPr wrap="none" rtlCol="0">
              <a:spAutoFit/>
            </a:bodyPr>
            <a:lstStyle/>
            <a:p>
              <a:r>
                <a:rPr kumimoji="1" lang="en-US" altLang="ja-JP" sz="2000" dirty="0">
                  <a:latin typeface="Arial Black" panose="020B0A04020102020204" pitchFamily="34" charset="0"/>
                </a:rPr>
                <a:t>EHR</a:t>
              </a:r>
              <a:endParaRPr kumimoji="1" lang="ja-JP" altLang="en-US" sz="2000" dirty="0">
                <a:latin typeface="Arial Black" panose="020B0A04020102020204" pitchFamily="34" charset="0"/>
              </a:endParaRPr>
            </a:p>
          </p:txBody>
        </p:sp>
        <p:grpSp>
          <p:nvGrpSpPr>
            <p:cNvPr id="10" name="グループ化 9">
              <a:extLst>
                <a:ext uri="{FF2B5EF4-FFF2-40B4-BE49-F238E27FC236}">
                  <a16:creationId xmlns:a16="http://schemas.microsoft.com/office/drawing/2014/main" id="{B6C52494-9AD9-4236-BB8A-5D411BF1904C}"/>
                </a:ext>
              </a:extLst>
            </p:cNvPr>
            <p:cNvGrpSpPr/>
            <p:nvPr/>
          </p:nvGrpSpPr>
          <p:grpSpPr>
            <a:xfrm>
              <a:off x="1401931" y="4611787"/>
              <a:ext cx="1443238" cy="1842447"/>
              <a:chOff x="1667711" y="4646217"/>
              <a:chExt cx="1443238" cy="1842447"/>
            </a:xfrm>
          </p:grpSpPr>
          <p:sp>
            <p:nvSpPr>
              <p:cNvPr id="27" name="テキスト ボックス 26">
                <a:extLst>
                  <a:ext uri="{FF2B5EF4-FFF2-40B4-BE49-F238E27FC236}">
                    <a16:creationId xmlns:a16="http://schemas.microsoft.com/office/drawing/2014/main" id="{BC24D0AD-8627-4459-81C4-32128E1D02F8}"/>
                  </a:ext>
                </a:extLst>
              </p:cNvPr>
              <p:cNvSpPr txBox="1"/>
              <p:nvPr/>
            </p:nvSpPr>
            <p:spPr>
              <a:xfrm>
                <a:off x="1972056" y="6119332"/>
                <a:ext cx="877163"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診療所</a:t>
                </a:r>
              </a:p>
            </p:txBody>
          </p:sp>
          <p:grpSp>
            <p:nvGrpSpPr>
              <p:cNvPr id="28" name="グループ化 27">
                <a:extLst>
                  <a:ext uri="{FF2B5EF4-FFF2-40B4-BE49-F238E27FC236}">
                    <a16:creationId xmlns:a16="http://schemas.microsoft.com/office/drawing/2014/main" id="{E48C2540-B5B2-4BB2-988E-1964B9B68A2B}"/>
                  </a:ext>
                </a:extLst>
              </p:cNvPr>
              <p:cNvGrpSpPr/>
              <p:nvPr/>
            </p:nvGrpSpPr>
            <p:grpSpPr>
              <a:xfrm>
                <a:off x="1667711" y="4646217"/>
                <a:ext cx="1443238" cy="1443238"/>
                <a:chOff x="1704083" y="4741258"/>
                <a:chExt cx="1443238" cy="1443238"/>
              </a:xfrm>
            </p:grpSpPr>
            <p:pic>
              <p:nvPicPr>
                <p:cNvPr id="29" name="図 28">
                  <a:extLst>
                    <a:ext uri="{FF2B5EF4-FFF2-40B4-BE49-F238E27FC236}">
                      <a16:creationId xmlns:a16="http://schemas.microsoft.com/office/drawing/2014/main" id="{649FD894-F19A-472C-BAAE-CC514BF79FD1}"/>
                    </a:ext>
                  </a:extLst>
                </p:cNvPr>
                <p:cNvPicPr>
                  <a:picLocks noChangeAspect="1"/>
                </p:cNvPicPr>
                <p:nvPr/>
              </p:nvPicPr>
              <p:blipFill>
                <a:blip r:embed="rId15">
                  <a:biLevel thresh="75000"/>
                  <a:extLst>
                    <a:ext uri="{28A0092B-C50C-407E-A947-70E740481C1C}">
                      <a14:useLocalDpi xmlns:a14="http://schemas.microsoft.com/office/drawing/2010/main" val="0"/>
                    </a:ext>
                  </a:extLst>
                </a:blip>
                <a:stretch>
                  <a:fillRect/>
                </a:stretch>
              </p:blipFill>
              <p:spPr>
                <a:xfrm>
                  <a:off x="1704083" y="4741258"/>
                  <a:ext cx="1443238" cy="1443238"/>
                </a:xfrm>
                <a:prstGeom prst="rect">
                  <a:avLst/>
                </a:prstGeom>
              </p:spPr>
            </p:pic>
            <p:sp>
              <p:nvSpPr>
                <p:cNvPr id="30" name="正方形/長方形 29">
                  <a:extLst>
                    <a:ext uri="{FF2B5EF4-FFF2-40B4-BE49-F238E27FC236}">
                      <a16:creationId xmlns:a16="http://schemas.microsoft.com/office/drawing/2014/main" id="{4C23BA3A-B993-45D7-8EC1-6394EA27F982}"/>
                    </a:ext>
                  </a:extLst>
                </p:cNvPr>
                <p:cNvSpPr/>
                <p:nvPr/>
              </p:nvSpPr>
              <p:spPr>
                <a:xfrm>
                  <a:off x="2089817" y="4741258"/>
                  <a:ext cx="717955" cy="4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A811F359-DBF1-44CF-8045-98BAFB230F0B}"/>
                </a:ext>
              </a:extLst>
            </p:cNvPr>
            <p:cNvGrpSpPr/>
            <p:nvPr/>
          </p:nvGrpSpPr>
          <p:grpSpPr>
            <a:xfrm>
              <a:off x="9496507" y="2771879"/>
              <a:ext cx="1447467" cy="1767456"/>
              <a:chOff x="9509774" y="2710064"/>
              <a:chExt cx="1447467" cy="1767456"/>
            </a:xfrm>
          </p:grpSpPr>
          <p:pic>
            <p:nvPicPr>
              <p:cNvPr id="23" name="図 22">
                <a:extLst>
                  <a:ext uri="{FF2B5EF4-FFF2-40B4-BE49-F238E27FC236}">
                    <a16:creationId xmlns:a16="http://schemas.microsoft.com/office/drawing/2014/main" id="{AF088E96-C98E-424B-8526-382E8A974454}"/>
                  </a:ext>
                </a:extLst>
              </p:cNvPr>
              <p:cNvPicPr>
                <a:picLocks noChangeAspect="1"/>
              </p:cNvPicPr>
              <p:nvPr/>
            </p:nvPicPr>
            <p:blipFill>
              <a:blip r:embed="rId16">
                <a:biLevel thresh="75000"/>
                <a:extLst>
                  <a:ext uri="{28A0092B-C50C-407E-A947-70E740481C1C}">
                    <a14:useLocalDpi xmlns:a14="http://schemas.microsoft.com/office/drawing/2010/main" val="0"/>
                  </a:ext>
                </a:extLst>
              </a:blip>
              <a:stretch>
                <a:fillRect/>
              </a:stretch>
            </p:blipFill>
            <p:spPr>
              <a:xfrm>
                <a:off x="9509774" y="2710064"/>
                <a:ext cx="1447467" cy="1447467"/>
              </a:xfrm>
              <a:prstGeom prst="rect">
                <a:avLst/>
              </a:prstGeom>
            </p:spPr>
          </p:pic>
          <p:sp>
            <p:nvSpPr>
              <p:cNvPr id="24" name="正方形/長方形 23">
                <a:extLst>
                  <a:ext uri="{FF2B5EF4-FFF2-40B4-BE49-F238E27FC236}">
                    <a16:creationId xmlns:a16="http://schemas.microsoft.com/office/drawing/2014/main" id="{4C75D6FB-33E7-4CD0-9165-40AA3CB17CF2}"/>
                  </a:ext>
                </a:extLst>
              </p:cNvPr>
              <p:cNvSpPr/>
              <p:nvPr/>
            </p:nvSpPr>
            <p:spPr>
              <a:xfrm>
                <a:off x="9893621" y="3529940"/>
                <a:ext cx="717955" cy="4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21F719BF-EA1F-4E48-A196-BC811F3CD8F1}"/>
                  </a:ext>
                </a:extLst>
              </p:cNvPr>
              <p:cNvPicPr>
                <a:picLocks noChangeAspect="1"/>
              </p:cNvPicPr>
              <p:nvPr/>
            </p:nvPicPr>
            <p:blipFill>
              <a:blip r:embed="rId17" cstate="hqprint">
                <a:biLevel thresh="75000"/>
                <a:extLst>
                  <a:ext uri="{28A0092B-C50C-407E-A947-70E740481C1C}">
                    <a14:useLocalDpi xmlns:a14="http://schemas.microsoft.com/office/drawing/2010/main" val="0"/>
                  </a:ext>
                </a:extLst>
              </a:blip>
              <a:stretch>
                <a:fillRect/>
              </a:stretch>
            </p:blipFill>
            <p:spPr>
              <a:xfrm>
                <a:off x="9893621" y="3339133"/>
                <a:ext cx="574260" cy="574260"/>
              </a:xfrm>
              <a:prstGeom prst="rect">
                <a:avLst/>
              </a:prstGeom>
            </p:spPr>
          </p:pic>
          <p:sp>
            <p:nvSpPr>
              <p:cNvPr id="26" name="テキスト ボックス 25">
                <a:extLst>
                  <a:ext uri="{FF2B5EF4-FFF2-40B4-BE49-F238E27FC236}">
                    <a16:creationId xmlns:a16="http://schemas.microsoft.com/office/drawing/2014/main" id="{52FA6455-53D7-49CC-A719-848694BCE5A7}"/>
                  </a:ext>
                </a:extLst>
              </p:cNvPr>
              <p:cNvSpPr txBox="1"/>
              <p:nvPr/>
            </p:nvSpPr>
            <p:spPr>
              <a:xfrm>
                <a:off x="9910341" y="4108188"/>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施設</a:t>
                </a:r>
              </a:p>
            </p:txBody>
          </p:sp>
        </p:grpSp>
        <p:sp>
          <p:nvSpPr>
            <p:cNvPr id="12" name="矢印: 左右 11">
              <a:extLst>
                <a:ext uri="{FF2B5EF4-FFF2-40B4-BE49-F238E27FC236}">
                  <a16:creationId xmlns:a16="http://schemas.microsoft.com/office/drawing/2014/main" id="{4B7A2268-C9A3-486F-910C-3366B746A5A7}"/>
                </a:ext>
              </a:extLst>
            </p:cNvPr>
            <p:cNvSpPr/>
            <p:nvPr/>
          </p:nvSpPr>
          <p:spPr>
            <a:xfrm>
              <a:off x="3005646" y="3278015"/>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右 12">
              <a:extLst>
                <a:ext uri="{FF2B5EF4-FFF2-40B4-BE49-F238E27FC236}">
                  <a16:creationId xmlns:a16="http://schemas.microsoft.com/office/drawing/2014/main" id="{4F714166-D95E-4C40-A050-0A85D77C9003}"/>
                </a:ext>
              </a:extLst>
            </p:cNvPr>
            <p:cNvSpPr/>
            <p:nvPr/>
          </p:nvSpPr>
          <p:spPr>
            <a:xfrm>
              <a:off x="3005646" y="5322909"/>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8DE692D5-0EB6-4872-9325-814DA4C7B9A4}"/>
                </a:ext>
              </a:extLst>
            </p:cNvPr>
            <p:cNvSpPr/>
            <p:nvPr/>
          </p:nvSpPr>
          <p:spPr>
            <a:xfrm>
              <a:off x="8094971" y="5322909"/>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左右 14">
              <a:extLst>
                <a:ext uri="{FF2B5EF4-FFF2-40B4-BE49-F238E27FC236}">
                  <a16:creationId xmlns:a16="http://schemas.microsoft.com/office/drawing/2014/main" id="{43C74428-5394-471B-B710-B1DA2C7D54F5}"/>
                </a:ext>
              </a:extLst>
            </p:cNvPr>
            <p:cNvSpPr/>
            <p:nvPr/>
          </p:nvSpPr>
          <p:spPr>
            <a:xfrm>
              <a:off x="8022024" y="3278015"/>
              <a:ext cx="1216152" cy="657190"/>
            </a:xfrm>
            <a:prstGeom prst="leftRight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72486D0-23F4-4CDA-81D8-11CB2C8DF789}"/>
                </a:ext>
              </a:extLst>
            </p:cNvPr>
            <p:cNvSpPr txBox="1"/>
            <p:nvPr/>
          </p:nvSpPr>
          <p:spPr>
            <a:xfrm>
              <a:off x="3128001" y="3450690"/>
              <a:ext cx="992579" cy="307777"/>
            </a:xfrm>
            <a:prstGeom prst="rect">
              <a:avLst/>
            </a:prstGeom>
            <a:noFill/>
          </p:spPr>
          <p:txBody>
            <a:bodyPr wrap="none" rtlCol="0">
              <a:spAutoFit/>
            </a:bodyPr>
            <a:lstStyle/>
            <a:p>
              <a:r>
                <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提供・参照</a:t>
              </a:r>
            </a:p>
          </p:txBody>
        </p:sp>
        <p:sp>
          <p:nvSpPr>
            <p:cNvPr id="17" name="テキスト ボックス 16">
              <a:extLst>
                <a:ext uri="{FF2B5EF4-FFF2-40B4-BE49-F238E27FC236}">
                  <a16:creationId xmlns:a16="http://schemas.microsoft.com/office/drawing/2014/main" id="{54F655C9-F1A2-46A1-8720-BC32C5FD3063}"/>
                </a:ext>
              </a:extLst>
            </p:cNvPr>
            <p:cNvSpPr txBox="1"/>
            <p:nvPr/>
          </p:nvSpPr>
          <p:spPr>
            <a:xfrm>
              <a:off x="3128660" y="5493684"/>
              <a:ext cx="992579" cy="307777"/>
            </a:xfrm>
            <a:prstGeom prst="rect">
              <a:avLst/>
            </a:prstGeom>
            <a:noFill/>
          </p:spPr>
          <p:txBody>
            <a:bodyPr wrap="none" rtlCol="0">
              <a:spAutoFit/>
            </a:bodyPr>
            <a:lstStyle/>
            <a:p>
              <a:r>
                <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提供・参照</a:t>
              </a:r>
            </a:p>
          </p:txBody>
        </p:sp>
        <p:sp>
          <p:nvSpPr>
            <p:cNvPr id="18" name="テキスト ボックス 17">
              <a:extLst>
                <a:ext uri="{FF2B5EF4-FFF2-40B4-BE49-F238E27FC236}">
                  <a16:creationId xmlns:a16="http://schemas.microsoft.com/office/drawing/2014/main" id="{A3D32E25-B31E-434A-A2E8-858133BFFF98}"/>
                </a:ext>
              </a:extLst>
            </p:cNvPr>
            <p:cNvSpPr txBox="1"/>
            <p:nvPr/>
          </p:nvSpPr>
          <p:spPr>
            <a:xfrm>
              <a:off x="8251560" y="5493684"/>
              <a:ext cx="992579" cy="307777"/>
            </a:xfrm>
            <a:prstGeom prst="rect">
              <a:avLst/>
            </a:prstGeom>
            <a:noFill/>
          </p:spPr>
          <p:txBody>
            <a:bodyPr wrap="none" rtlCol="0">
              <a:spAutoFit/>
            </a:bodyPr>
            <a:lstStyle/>
            <a:p>
              <a:r>
                <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提供・参照</a:t>
              </a:r>
            </a:p>
          </p:txBody>
        </p:sp>
        <p:sp>
          <p:nvSpPr>
            <p:cNvPr id="19" name="テキスト ボックス 18">
              <a:extLst>
                <a:ext uri="{FF2B5EF4-FFF2-40B4-BE49-F238E27FC236}">
                  <a16:creationId xmlns:a16="http://schemas.microsoft.com/office/drawing/2014/main" id="{8236904E-5F69-4D4C-8954-898895C0B17D}"/>
                </a:ext>
              </a:extLst>
            </p:cNvPr>
            <p:cNvSpPr txBox="1"/>
            <p:nvPr/>
          </p:nvSpPr>
          <p:spPr>
            <a:xfrm>
              <a:off x="8184746" y="3454767"/>
              <a:ext cx="992579" cy="307777"/>
            </a:xfrm>
            <a:prstGeom prst="rect">
              <a:avLst/>
            </a:prstGeom>
            <a:noFill/>
          </p:spPr>
          <p:txBody>
            <a:bodyPr wrap="none" rtlCol="0">
              <a:spAutoFit/>
            </a:bodyPr>
            <a:lstStyle/>
            <a:p>
              <a:r>
                <a:rPr kumimoji="1" lang="ja-JP" altLang="en-US" sz="1400" b="1" dirty="0">
                  <a:solidFill>
                    <a:schemeClr val="accent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提供・参照</a:t>
              </a:r>
            </a:p>
          </p:txBody>
        </p:sp>
        <p:sp>
          <p:nvSpPr>
            <p:cNvPr id="20" name="テキスト ボックス 19">
              <a:extLst>
                <a:ext uri="{FF2B5EF4-FFF2-40B4-BE49-F238E27FC236}">
                  <a16:creationId xmlns:a16="http://schemas.microsoft.com/office/drawing/2014/main" id="{62CE3D14-8220-46DD-8178-7E933E634374}"/>
                </a:ext>
              </a:extLst>
            </p:cNvPr>
            <p:cNvSpPr txBox="1"/>
            <p:nvPr/>
          </p:nvSpPr>
          <p:spPr>
            <a:xfrm>
              <a:off x="8991521" y="6560052"/>
              <a:ext cx="2351926"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EHR</a:t>
              </a:r>
              <a:r>
                <a:rPr kumimoji="1" lang="ja-JP" altLang="en-US" sz="1400" dirty="0">
                  <a:latin typeface="BIZ UDPゴシック" panose="020B0400000000000000" pitchFamily="50" charset="-128"/>
                  <a:ea typeface="BIZ UDPゴシック" panose="020B0400000000000000" pitchFamily="50" charset="-128"/>
                </a:rPr>
                <a:t>：地域医療ネットワーク</a:t>
              </a:r>
            </a:p>
          </p:txBody>
        </p:sp>
        <p:sp>
          <p:nvSpPr>
            <p:cNvPr id="21" name="テキスト ボックス 20">
              <a:extLst>
                <a:ext uri="{FF2B5EF4-FFF2-40B4-BE49-F238E27FC236}">
                  <a16:creationId xmlns:a16="http://schemas.microsoft.com/office/drawing/2014/main" id="{4201EADC-F6A6-4505-A4A2-E2E5196F1D09}"/>
                </a:ext>
              </a:extLst>
            </p:cNvPr>
            <p:cNvSpPr txBox="1"/>
            <p:nvPr/>
          </p:nvSpPr>
          <p:spPr>
            <a:xfrm>
              <a:off x="6359068" y="4304010"/>
              <a:ext cx="364202" cy="307777"/>
            </a:xfrm>
            <a:prstGeom prst="rect">
              <a:avLst/>
            </a:prstGeom>
            <a:noFill/>
          </p:spPr>
          <p:txBody>
            <a:bodyPr wrap="none" rtlCol="0">
              <a:spAutoFit/>
            </a:bodyPr>
            <a:lstStyle/>
            <a:p>
              <a:r>
                <a:rPr kumimoji="1" lang="en-US" altLang="ja-JP" sz="1400" b="1" dirty="0">
                  <a:latin typeface="Arial Black" panose="020B0A04020102020204" pitchFamily="34" charset="0"/>
                </a:rPr>
                <a:t>※</a:t>
              </a:r>
              <a:endParaRPr kumimoji="1" lang="ja-JP" altLang="en-US" b="1" dirty="0">
                <a:latin typeface="Arial Black" panose="020B0A04020102020204" pitchFamily="34" charset="0"/>
              </a:endParaRPr>
            </a:p>
          </p:txBody>
        </p:sp>
        <p:sp>
          <p:nvSpPr>
            <p:cNvPr id="22" name="テキスト ボックス 21">
              <a:extLst>
                <a:ext uri="{FF2B5EF4-FFF2-40B4-BE49-F238E27FC236}">
                  <a16:creationId xmlns:a16="http://schemas.microsoft.com/office/drawing/2014/main" id="{627666CE-3034-4E45-BCAA-082B5EC33736}"/>
                </a:ext>
              </a:extLst>
            </p:cNvPr>
            <p:cNvSpPr txBox="1"/>
            <p:nvPr/>
          </p:nvSpPr>
          <p:spPr>
            <a:xfrm>
              <a:off x="8746627" y="6566454"/>
              <a:ext cx="364202" cy="307777"/>
            </a:xfrm>
            <a:prstGeom prst="rect">
              <a:avLst/>
            </a:prstGeom>
            <a:noFill/>
          </p:spPr>
          <p:txBody>
            <a:bodyPr wrap="none" rtlCol="0">
              <a:spAutoFit/>
            </a:bodyPr>
            <a:lstStyle/>
            <a:p>
              <a:r>
                <a:rPr kumimoji="1" lang="en-US" altLang="ja-JP" sz="1400" b="1" dirty="0">
                  <a:latin typeface="Arial Black" panose="020B0A04020102020204" pitchFamily="34" charset="0"/>
                </a:rPr>
                <a:t>※</a:t>
              </a:r>
              <a:endParaRPr kumimoji="1" lang="ja-JP" altLang="en-US" b="1" dirty="0">
                <a:latin typeface="Arial Black" panose="020B0A04020102020204" pitchFamily="34" charset="0"/>
              </a:endParaRPr>
            </a:p>
          </p:txBody>
        </p:sp>
      </p:grpSp>
      <p:sp>
        <p:nvSpPr>
          <p:cNvPr id="67" name="テキスト ボックス 66">
            <a:extLst>
              <a:ext uri="{FF2B5EF4-FFF2-40B4-BE49-F238E27FC236}">
                <a16:creationId xmlns:a16="http://schemas.microsoft.com/office/drawing/2014/main" id="{E9B06A7A-A42B-4866-98AF-690DEA6F36AD}"/>
              </a:ext>
            </a:extLst>
          </p:cNvPr>
          <p:cNvSpPr txBox="1"/>
          <p:nvPr/>
        </p:nvSpPr>
        <p:spPr>
          <a:xfrm>
            <a:off x="456477" y="345438"/>
            <a:ext cx="11279050" cy="1569660"/>
          </a:xfrm>
          <a:prstGeom prst="rect">
            <a:avLst/>
          </a:prstGeom>
          <a:noFill/>
        </p:spPr>
        <p:txBody>
          <a:bodyPr wrap="none" rtlCol="0">
            <a:spAutoFit/>
          </a:bodyPr>
          <a:lstStyle/>
          <a:p>
            <a:pPr algn="ctr"/>
            <a:r>
              <a:rPr kumimoji="1" lang="en-US" altLang="ja-JP" sz="3600" b="1" dirty="0">
                <a:latin typeface="Meiryo UI" panose="020B0604030504040204" pitchFamily="50" charset="-128"/>
                <a:ea typeface="Meiryo UI" panose="020B0604030504040204" pitchFamily="50" charset="-128"/>
              </a:rPr>
              <a:t>Dx</a:t>
            </a:r>
            <a:r>
              <a:rPr kumimoji="1" lang="ja-JP" altLang="en-US" sz="3600" b="1" dirty="0">
                <a:latin typeface="Meiryo UI" panose="020B0604030504040204" pitchFamily="50" charset="-128"/>
                <a:ea typeface="Meiryo UI" panose="020B0604030504040204" pitchFamily="50" charset="-128"/>
              </a:rPr>
              <a:t>の具体策：地域医療ネットワークの構築</a:t>
            </a:r>
            <a:endParaRPr kumimoji="1" lang="en-US" altLang="ja-JP" sz="3600" b="1"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他施設の医療・介護情報を自動的に共有することで、診察にかかる手間を省き、重複検査・投薬をなくします。</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患者は治療経過を詳細に把握してもらうことで、適切な医療・介護を受けることができます。</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電子処方せんなど国が進める医療</a:t>
            </a:r>
            <a:r>
              <a:rPr kumimoji="1" lang="en-US" altLang="ja-JP" sz="2000" dirty="0">
                <a:latin typeface="Meiryo UI" panose="020B0604030504040204" pitchFamily="50" charset="-128"/>
                <a:ea typeface="Meiryo UI" panose="020B0604030504040204" pitchFamily="50" charset="-128"/>
              </a:rPr>
              <a:t>Dx</a:t>
            </a:r>
            <a:r>
              <a:rPr kumimoji="1" lang="ja-JP" altLang="en-US" sz="2000" dirty="0" err="1">
                <a:latin typeface="Meiryo UI" panose="020B0604030504040204" pitchFamily="50" charset="-128"/>
                <a:ea typeface="Meiryo UI" panose="020B0604030504040204" pitchFamily="50" charset="-128"/>
              </a:rPr>
              <a:t>へも</a:t>
            </a:r>
            <a:r>
              <a:rPr kumimoji="1" lang="ja-JP" altLang="en-US" sz="2000" dirty="0">
                <a:latin typeface="Meiryo UI" panose="020B0604030504040204" pitchFamily="50" charset="-128"/>
                <a:ea typeface="Meiryo UI" panose="020B0604030504040204" pitchFamily="50" charset="-128"/>
              </a:rPr>
              <a:t>対応していきます</a:t>
            </a:r>
            <a:endParaRPr kumimoji="1" lang="en-US" altLang="ja-JP" sz="20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0B35145A-843A-40D8-A9DB-62903D62D3E8}"/>
              </a:ext>
            </a:extLst>
          </p:cNvPr>
          <p:cNvSpPr txBox="1"/>
          <p:nvPr/>
        </p:nvSpPr>
        <p:spPr>
          <a:xfrm>
            <a:off x="3360666" y="2841043"/>
            <a:ext cx="466794" cy="261610"/>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情報</a:t>
            </a:r>
          </a:p>
        </p:txBody>
      </p:sp>
      <p:sp>
        <p:nvSpPr>
          <p:cNvPr id="69" name="テキスト ボックス 68">
            <a:extLst>
              <a:ext uri="{FF2B5EF4-FFF2-40B4-BE49-F238E27FC236}">
                <a16:creationId xmlns:a16="http://schemas.microsoft.com/office/drawing/2014/main" id="{CE85C0E0-3147-4DF9-9546-BDB14A7F085D}"/>
              </a:ext>
            </a:extLst>
          </p:cNvPr>
          <p:cNvSpPr txBox="1"/>
          <p:nvPr/>
        </p:nvSpPr>
        <p:spPr>
          <a:xfrm>
            <a:off x="3353967" y="4873767"/>
            <a:ext cx="466794" cy="261610"/>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情報</a:t>
            </a:r>
          </a:p>
        </p:txBody>
      </p:sp>
      <p:sp>
        <p:nvSpPr>
          <p:cNvPr id="70" name="テキスト ボックス 69">
            <a:extLst>
              <a:ext uri="{FF2B5EF4-FFF2-40B4-BE49-F238E27FC236}">
                <a16:creationId xmlns:a16="http://schemas.microsoft.com/office/drawing/2014/main" id="{8B346613-9586-4890-B675-F3708C62E92C}"/>
              </a:ext>
            </a:extLst>
          </p:cNvPr>
          <p:cNvSpPr txBox="1"/>
          <p:nvPr/>
        </p:nvSpPr>
        <p:spPr>
          <a:xfrm>
            <a:off x="8416099" y="2831902"/>
            <a:ext cx="466794" cy="261610"/>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情報</a:t>
            </a:r>
          </a:p>
        </p:txBody>
      </p:sp>
      <p:sp>
        <p:nvSpPr>
          <p:cNvPr id="71" name="テキスト ボックス 70">
            <a:extLst>
              <a:ext uri="{FF2B5EF4-FFF2-40B4-BE49-F238E27FC236}">
                <a16:creationId xmlns:a16="http://schemas.microsoft.com/office/drawing/2014/main" id="{392ED84E-8E5C-4F96-B459-7AEDC057FE7F}"/>
              </a:ext>
            </a:extLst>
          </p:cNvPr>
          <p:cNvSpPr txBox="1"/>
          <p:nvPr/>
        </p:nvSpPr>
        <p:spPr>
          <a:xfrm>
            <a:off x="8430596" y="4872764"/>
            <a:ext cx="466794" cy="261610"/>
          </a:xfrm>
          <a:prstGeom prst="rect">
            <a:avLst/>
          </a:prstGeom>
          <a:noFill/>
        </p:spPr>
        <p:txBody>
          <a:bodyPr wrap="none" rtlCol="0">
            <a:spAutoFit/>
          </a:bodyPr>
          <a:lstStyle/>
          <a:p>
            <a:r>
              <a:rPr kumimoji="1" lang="ja-JP" altLang="en-US" sz="1050" b="1" dirty="0">
                <a:latin typeface="BIZ UDPゴシック" panose="020B0400000000000000" pitchFamily="50" charset="-128"/>
                <a:ea typeface="BIZ UDPゴシック" panose="020B0400000000000000" pitchFamily="50" charset="-128"/>
              </a:rPr>
              <a:t>情報</a:t>
            </a:r>
          </a:p>
        </p:txBody>
      </p:sp>
      <p:sp>
        <p:nvSpPr>
          <p:cNvPr id="72" name="テキスト ボックス 71"/>
          <p:cNvSpPr txBox="1"/>
          <p:nvPr/>
        </p:nvSpPr>
        <p:spPr>
          <a:xfrm>
            <a:off x="11598165" y="6488668"/>
            <a:ext cx="415498" cy="369332"/>
          </a:xfrm>
          <a:prstGeom prst="rect">
            <a:avLst/>
          </a:prstGeom>
          <a:noFill/>
        </p:spPr>
        <p:txBody>
          <a:bodyPr wrap="none" rtlCol="0">
            <a:spAutoFit/>
          </a:bodyPr>
          <a:lstStyle/>
          <a:p>
            <a:r>
              <a:rPr kumimoji="1" lang="ja-JP" altLang="en-US" dirty="0"/>
              <a:t>４</a:t>
            </a:r>
          </a:p>
        </p:txBody>
      </p:sp>
    </p:spTree>
    <p:extLst>
      <p:ext uri="{BB962C8B-B14F-4D97-AF65-F5344CB8AC3E}">
        <p14:creationId xmlns:p14="http://schemas.microsoft.com/office/powerpoint/2010/main" val="388358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300" name="Google Shape;300;p27"/>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5</a:t>
            </a:fld>
            <a:endParaRPr sz="1200">
              <a:latin typeface="Meiryo UI" panose="020B0604030504040204" pitchFamily="50" charset="-128"/>
              <a:ea typeface="Meiryo UI" panose="020B0604030504040204" pitchFamily="50" charset="-128"/>
              <a:cs typeface="Arial"/>
              <a:sym typeface="Arial"/>
            </a:endParaRPr>
          </a:p>
        </p:txBody>
      </p:sp>
      <p:grpSp>
        <p:nvGrpSpPr>
          <p:cNvPr id="2" name="グループ化 1">
            <a:extLst>
              <a:ext uri="{FF2B5EF4-FFF2-40B4-BE49-F238E27FC236}">
                <a16:creationId xmlns:a16="http://schemas.microsoft.com/office/drawing/2014/main" id="{077E563A-E45D-4DD2-8D96-1574913D469B}"/>
              </a:ext>
            </a:extLst>
          </p:cNvPr>
          <p:cNvGrpSpPr/>
          <p:nvPr/>
        </p:nvGrpSpPr>
        <p:grpSpPr>
          <a:xfrm>
            <a:off x="4760160" y="2121901"/>
            <a:ext cx="2211883" cy="1670852"/>
            <a:chOff x="3894725" y="3216336"/>
            <a:chExt cx="2211883" cy="1334100"/>
          </a:xfrm>
        </p:grpSpPr>
        <p:sp>
          <p:nvSpPr>
            <p:cNvPr id="306" name="Google Shape;306;p27"/>
            <p:cNvSpPr/>
            <p:nvPr/>
          </p:nvSpPr>
          <p:spPr>
            <a:xfrm>
              <a:off x="3894725" y="4316452"/>
              <a:ext cx="2211875" cy="233984"/>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介護データ</a:t>
              </a:r>
              <a:endParaRPr dirty="0">
                <a:latin typeface="Meiryo UI" panose="020B0604030504040204" pitchFamily="50" charset="-128"/>
                <a:ea typeface="Meiryo UI" panose="020B0604030504040204" pitchFamily="50" charset="-128"/>
              </a:endParaRPr>
            </a:p>
          </p:txBody>
        </p:sp>
        <p:sp>
          <p:nvSpPr>
            <p:cNvPr id="307" name="Google Shape;307;p27"/>
            <p:cNvSpPr/>
            <p:nvPr/>
          </p:nvSpPr>
          <p:spPr>
            <a:xfrm>
              <a:off x="3894726" y="4092809"/>
              <a:ext cx="2211880"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処方データ</a:t>
              </a:r>
              <a:endParaRPr dirty="0">
                <a:latin typeface="Meiryo UI" panose="020B0604030504040204" pitchFamily="50" charset="-128"/>
                <a:ea typeface="Meiryo UI" panose="020B0604030504040204" pitchFamily="50" charset="-128"/>
              </a:endParaRPr>
            </a:p>
          </p:txBody>
        </p:sp>
        <p:sp>
          <p:nvSpPr>
            <p:cNvPr id="308" name="Google Shape;308;p27"/>
            <p:cNvSpPr/>
            <p:nvPr/>
          </p:nvSpPr>
          <p:spPr>
            <a:xfrm>
              <a:off x="3894725" y="3875630"/>
              <a:ext cx="2211881"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画像データ</a:t>
              </a:r>
              <a:endParaRPr dirty="0">
                <a:latin typeface="Meiryo UI" panose="020B0604030504040204" pitchFamily="50" charset="-128"/>
                <a:ea typeface="Meiryo UI" panose="020B0604030504040204" pitchFamily="50" charset="-128"/>
              </a:endParaRPr>
            </a:p>
          </p:txBody>
        </p:sp>
        <p:sp>
          <p:nvSpPr>
            <p:cNvPr id="309" name="Google Shape;309;p27"/>
            <p:cNvSpPr/>
            <p:nvPr/>
          </p:nvSpPr>
          <p:spPr>
            <a:xfrm>
              <a:off x="3894725" y="3655865"/>
              <a:ext cx="2211882"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検査データ</a:t>
              </a:r>
              <a:endParaRPr dirty="0">
                <a:latin typeface="Meiryo UI" panose="020B0604030504040204" pitchFamily="50" charset="-128"/>
                <a:ea typeface="Meiryo UI" panose="020B0604030504040204" pitchFamily="50" charset="-128"/>
              </a:endParaRPr>
            </a:p>
          </p:txBody>
        </p:sp>
        <p:sp>
          <p:nvSpPr>
            <p:cNvPr id="310" name="Google Shape;310;p27"/>
            <p:cNvSpPr/>
            <p:nvPr/>
          </p:nvSpPr>
          <p:spPr>
            <a:xfrm>
              <a:off x="3894726" y="3436101"/>
              <a:ext cx="2211882" cy="23527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レセプトデータ</a:t>
              </a:r>
              <a:endParaRPr dirty="0">
                <a:latin typeface="Meiryo UI" panose="020B0604030504040204" pitchFamily="50" charset="-128"/>
                <a:ea typeface="Meiryo UI" panose="020B0604030504040204" pitchFamily="50" charset="-128"/>
              </a:endParaRPr>
            </a:p>
          </p:txBody>
        </p:sp>
        <p:sp>
          <p:nvSpPr>
            <p:cNvPr id="311" name="Google Shape;311;p27"/>
            <p:cNvSpPr/>
            <p:nvPr/>
          </p:nvSpPr>
          <p:spPr>
            <a:xfrm>
              <a:off x="3894725" y="3216336"/>
              <a:ext cx="2211883" cy="23398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電子カルテデータ</a:t>
              </a:r>
              <a:endParaRPr dirty="0">
                <a:latin typeface="Meiryo UI" panose="020B0604030504040204" pitchFamily="50" charset="-128"/>
                <a:ea typeface="Meiryo UI" panose="020B0604030504040204" pitchFamily="50" charset="-128"/>
              </a:endParaRPr>
            </a:p>
          </p:txBody>
        </p:sp>
      </p:grpSp>
      <p:pic>
        <p:nvPicPr>
          <p:cNvPr id="341" name="Google Shape;341;p27" descr="立っているおじさんのイラスト（ポーズ） | かわいいフリー素材集 いらすとや"/>
          <p:cNvPicPr preferRelativeResize="0"/>
          <p:nvPr/>
        </p:nvPicPr>
        <p:blipFill rotWithShape="1">
          <a:blip r:embed="rId3">
            <a:alphaModFix/>
          </a:blip>
          <a:srcRect/>
          <a:stretch/>
        </p:blipFill>
        <p:spPr>
          <a:xfrm>
            <a:off x="271313" y="4708102"/>
            <a:ext cx="422454" cy="906067"/>
          </a:xfrm>
          <a:prstGeom prst="rect">
            <a:avLst/>
          </a:prstGeom>
          <a:noFill/>
          <a:ln>
            <a:noFill/>
          </a:ln>
        </p:spPr>
      </p:pic>
      <p:sp>
        <p:nvSpPr>
          <p:cNvPr id="342" name="Google Shape;342;p27"/>
          <p:cNvSpPr txBox="1"/>
          <p:nvPr/>
        </p:nvSpPr>
        <p:spPr>
          <a:xfrm>
            <a:off x="732256" y="4991858"/>
            <a:ext cx="85610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600" b="0" i="0" u="none" strike="noStrike" cap="none" dirty="0">
                <a:solidFill>
                  <a:schemeClr val="dk1"/>
                </a:solidFill>
                <a:latin typeface="Meiryo UI" panose="020B0604030504040204" pitchFamily="50" charset="-128"/>
                <a:ea typeface="Meiryo UI" panose="020B0604030504040204" pitchFamily="50" charset="-128"/>
                <a:sym typeface="Arial"/>
              </a:rPr>
              <a:t>Aさん</a:t>
            </a:r>
            <a:endParaRPr sz="1600" b="0" i="0" u="none" strike="noStrike" cap="none" dirty="0">
              <a:solidFill>
                <a:schemeClr val="dk1"/>
              </a:solidFill>
              <a:latin typeface="Meiryo UI" panose="020B0604030504040204" pitchFamily="50" charset="-128"/>
              <a:ea typeface="Meiryo UI" panose="020B0604030504040204" pitchFamily="50" charset="-128"/>
              <a:sym typeface="Arial"/>
            </a:endParaRPr>
          </a:p>
        </p:txBody>
      </p:sp>
      <p:grpSp>
        <p:nvGrpSpPr>
          <p:cNvPr id="3" name="グループ化 2">
            <a:extLst>
              <a:ext uri="{FF2B5EF4-FFF2-40B4-BE49-F238E27FC236}">
                <a16:creationId xmlns:a16="http://schemas.microsoft.com/office/drawing/2014/main" id="{17867229-E0DF-4F65-9084-C21035239539}"/>
              </a:ext>
            </a:extLst>
          </p:cNvPr>
          <p:cNvGrpSpPr/>
          <p:nvPr/>
        </p:nvGrpSpPr>
        <p:grpSpPr>
          <a:xfrm>
            <a:off x="2433147" y="3981753"/>
            <a:ext cx="6999849" cy="1662743"/>
            <a:chOff x="1015286" y="4388874"/>
            <a:chExt cx="6999849" cy="1240910"/>
          </a:xfrm>
        </p:grpSpPr>
        <p:sp>
          <p:nvSpPr>
            <p:cNvPr id="305" name="Google Shape;305;p27"/>
            <p:cNvSpPr/>
            <p:nvPr/>
          </p:nvSpPr>
          <p:spPr>
            <a:xfrm>
              <a:off x="1048809" y="4877498"/>
              <a:ext cx="6966326" cy="703247"/>
            </a:xfrm>
            <a:prstGeom prst="roundRect">
              <a:avLst>
                <a:gd name="adj" fmla="val 8496"/>
              </a:avLst>
            </a:prstGeom>
            <a:gradFill>
              <a:gsLst>
                <a:gs pos="0">
                  <a:srgbClr val="FFFF99"/>
                </a:gs>
                <a:gs pos="100000">
                  <a:srgbClr val="FFFFCC"/>
                </a:gs>
              </a:gsLst>
              <a:lin ang="5400000" scaled="0"/>
            </a:gradFill>
            <a:ln w="9525" cap="flat" cmpd="sng">
              <a:solidFill>
                <a:srgbClr val="FF9900"/>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80"/>
                </a:solidFill>
                <a:latin typeface="Meiryo UI" panose="020B0604030504040204" pitchFamily="50" charset="-128"/>
                <a:ea typeface="Meiryo UI" panose="020B0604030504040204" pitchFamily="50" charset="-128"/>
                <a:sym typeface="Arial"/>
              </a:endParaRPr>
            </a:p>
          </p:txBody>
        </p:sp>
        <p:pic>
          <p:nvPicPr>
            <p:cNvPr id="312" name="Google Shape;312;p27" descr="C:\motozono2\＠資料\アイコン\icojam.com\PNG\building\014.png"/>
            <p:cNvPicPr preferRelativeResize="0"/>
            <p:nvPr/>
          </p:nvPicPr>
          <p:blipFill rotWithShape="1">
            <a:blip r:embed="rId4">
              <a:alphaModFix/>
            </a:blip>
            <a:srcRect/>
            <a:stretch/>
          </p:blipFill>
          <p:spPr>
            <a:xfrm>
              <a:off x="4286564" y="4938256"/>
              <a:ext cx="492172" cy="469262"/>
            </a:xfrm>
            <a:prstGeom prst="rect">
              <a:avLst/>
            </a:prstGeom>
            <a:noFill/>
            <a:ln>
              <a:noFill/>
            </a:ln>
          </p:spPr>
        </p:pic>
        <p:pic>
          <p:nvPicPr>
            <p:cNvPr id="313" name="Google Shape;313;p27" descr="C:\motozono2\＠資料\アイコン\icojam.com\PNG\building\036.png"/>
            <p:cNvPicPr preferRelativeResize="0"/>
            <p:nvPr/>
          </p:nvPicPr>
          <p:blipFill rotWithShape="1">
            <a:blip r:embed="rId5">
              <a:alphaModFix/>
            </a:blip>
            <a:srcRect/>
            <a:stretch/>
          </p:blipFill>
          <p:spPr>
            <a:xfrm>
              <a:off x="2298897" y="4965404"/>
              <a:ext cx="492172" cy="469262"/>
            </a:xfrm>
            <a:prstGeom prst="rect">
              <a:avLst/>
            </a:prstGeom>
            <a:noFill/>
            <a:ln>
              <a:noFill/>
            </a:ln>
          </p:spPr>
        </p:pic>
        <p:pic>
          <p:nvPicPr>
            <p:cNvPr id="314" name="Google Shape;314;p27" descr="C:\motozono2\＠資料\アイコン\icojam.com\PNG\medicine\062.png"/>
            <p:cNvPicPr preferRelativeResize="0"/>
            <p:nvPr/>
          </p:nvPicPr>
          <p:blipFill rotWithShape="1">
            <a:blip r:embed="rId6">
              <a:alphaModFix/>
            </a:blip>
            <a:srcRect/>
            <a:stretch/>
          </p:blipFill>
          <p:spPr>
            <a:xfrm>
              <a:off x="3323915" y="4943427"/>
              <a:ext cx="490815" cy="469262"/>
            </a:xfrm>
            <a:prstGeom prst="rect">
              <a:avLst/>
            </a:prstGeom>
            <a:noFill/>
            <a:ln>
              <a:noFill/>
            </a:ln>
          </p:spPr>
        </p:pic>
        <p:pic>
          <p:nvPicPr>
            <p:cNvPr id="315" name="Google Shape;315;p27" descr="C:\motozono2\＠資料\アイコン\icojam.com\PNG\building\028.png"/>
            <p:cNvPicPr preferRelativeResize="0"/>
            <p:nvPr/>
          </p:nvPicPr>
          <p:blipFill rotWithShape="1">
            <a:blip r:embed="rId7">
              <a:alphaModFix/>
            </a:blip>
            <a:srcRect/>
            <a:stretch/>
          </p:blipFill>
          <p:spPr>
            <a:xfrm>
              <a:off x="1326758" y="4943427"/>
              <a:ext cx="492171" cy="469262"/>
            </a:xfrm>
            <a:prstGeom prst="rect">
              <a:avLst/>
            </a:prstGeom>
            <a:noFill/>
            <a:ln>
              <a:noFill/>
            </a:ln>
          </p:spPr>
        </p:pic>
        <p:pic>
          <p:nvPicPr>
            <p:cNvPr id="316" name="Google Shape;316;p27" descr="C:\motozono2\＠資料\アイコン\icojam.com\PNG\medicine\049.png"/>
            <p:cNvPicPr preferRelativeResize="0"/>
            <p:nvPr/>
          </p:nvPicPr>
          <p:blipFill rotWithShape="1">
            <a:blip r:embed="rId8">
              <a:alphaModFix/>
            </a:blip>
            <a:srcRect/>
            <a:stretch/>
          </p:blipFill>
          <p:spPr>
            <a:xfrm>
              <a:off x="6352870" y="4943427"/>
              <a:ext cx="490815" cy="469262"/>
            </a:xfrm>
            <a:prstGeom prst="rect">
              <a:avLst/>
            </a:prstGeom>
            <a:noFill/>
            <a:ln>
              <a:noFill/>
            </a:ln>
          </p:spPr>
        </p:pic>
        <p:sp>
          <p:nvSpPr>
            <p:cNvPr id="317" name="Google Shape;317;p27"/>
            <p:cNvSpPr txBox="1"/>
            <p:nvPr/>
          </p:nvSpPr>
          <p:spPr>
            <a:xfrm>
              <a:off x="4275526" y="5358395"/>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病院</a:t>
              </a:r>
              <a:endParaRPr>
                <a:latin typeface="Meiryo UI" panose="020B0604030504040204" pitchFamily="50" charset="-128"/>
                <a:ea typeface="Meiryo UI" panose="020B0604030504040204" pitchFamily="50" charset="-128"/>
              </a:endParaRPr>
            </a:p>
          </p:txBody>
        </p:sp>
        <p:sp>
          <p:nvSpPr>
            <p:cNvPr id="318" name="Google Shape;318;p27"/>
            <p:cNvSpPr txBox="1"/>
            <p:nvPr/>
          </p:nvSpPr>
          <p:spPr>
            <a:xfrm>
              <a:off x="3088400" y="5372614"/>
              <a:ext cx="889987"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医科診療所</a:t>
              </a:r>
              <a:endParaRPr>
                <a:latin typeface="Meiryo UI" panose="020B0604030504040204" pitchFamily="50" charset="-128"/>
                <a:ea typeface="Meiryo UI" panose="020B0604030504040204" pitchFamily="50" charset="-128"/>
              </a:endParaRPr>
            </a:p>
          </p:txBody>
        </p:sp>
        <p:sp>
          <p:nvSpPr>
            <p:cNvPr id="319" name="Google Shape;319;p27"/>
            <p:cNvSpPr txBox="1"/>
            <p:nvPr/>
          </p:nvSpPr>
          <p:spPr>
            <a:xfrm>
              <a:off x="2015221" y="5372614"/>
              <a:ext cx="1031051"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介護福祉施設</a:t>
              </a:r>
              <a:endParaRPr>
                <a:latin typeface="Meiryo UI" panose="020B0604030504040204" pitchFamily="50" charset="-128"/>
                <a:ea typeface="Meiryo UI" panose="020B0604030504040204" pitchFamily="50" charset="-128"/>
              </a:endParaRPr>
            </a:p>
          </p:txBody>
        </p:sp>
        <p:pic>
          <p:nvPicPr>
            <p:cNvPr id="320" name="Google Shape;320;p27" descr="C:\motozono2\＠資料\アイコン\icojam.com\PNG\building\035.png"/>
            <p:cNvPicPr preferRelativeResize="0"/>
            <p:nvPr/>
          </p:nvPicPr>
          <p:blipFill rotWithShape="1">
            <a:blip r:embed="rId9">
              <a:alphaModFix/>
            </a:blip>
            <a:srcRect/>
            <a:stretch/>
          </p:blipFill>
          <p:spPr>
            <a:xfrm>
              <a:off x="7284336" y="4926622"/>
              <a:ext cx="492171" cy="469262"/>
            </a:xfrm>
            <a:prstGeom prst="rect">
              <a:avLst/>
            </a:prstGeom>
            <a:noFill/>
            <a:ln>
              <a:noFill/>
            </a:ln>
          </p:spPr>
        </p:pic>
        <p:sp>
          <p:nvSpPr>
            <p:cNvPr id="321" name="Google Shape;321;p27"/>
            <p:cNvSpPr txBox="1"/>
            <p:nvPr/>
          </p:nvSpPr>
          <p:spPr>
            <a:xfrm>
              <a:off x="6300478" y="5372614"/>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薬局</a:t>
              </a:r>
              <a:endParaRPr>
                <a:latin typeface="Meiryo UI" panose="020B0604030504040204" pitchFamily="50" charset="-128"/>
                <a:ea typeface="Meiryo UI" panose="020B0604030504040204" pitchFamily="50" charset="-128"/>
              </a:endParaRPr>
            </a:p>
          </p:txBody>
        </p:sp>
        <p:sp>
          <p:nvSpPr>
            <p:cNvPr id="322" name="Google Shape;322;p27"/>
            <p:cNvSpPr txBox="1"/>
            <p:nvPr/>
          </p:nvSpPr>
          <p:spPr>
            <a:xfrm>
              <a:off x="7294312" y="5372614"/>
              <a:ext cx="466794"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在宅</a:t>
              </a:r>
              <a:endParaRPr dirty="0">
                <a:latin typeface="Meiryo UI" panose="020B0604030504040204" pitchFamily="50" charset="-128"/>
                <a:ea typeface="Meiryo UI" panose="020B0604030504040204" pitchFamily="50" charset="-128"/>
              </a:endParaRPr>
            </a:p>
          </p:txBody>
        </p:sp>
        <p:sp>
          <p:nvSpPr>
            <p:cNvPr id="323" name="Google Shape;323;p27"/>
            <p:cNvSpPr txBox="1"/>
            <p:nvPr/>
          </p:nvSpPr>
          <p:spPr>
            <a:xfrm>
              <a:off x="1015286" y="5372614"/>
              <a:ext cx="1031051"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外注検査会社</a:t>
              </a:r>
              <a:endParaRPr>
                <a:latin typeface="Meiryo UI" panose="020B0604030504040204" pitchFamily="50" charset="-128"/>
                <a:ea typeface="Meiryo UI" panose="020B0604030504040204" pitchFamily="50" charset="-128"/>
              </a:endParaRPr>
            </a:p>
          </p:txBody>
        </p:sp>
        <p:pic>
          <p:nvPicPr>
            <p:cNvPr id="324" name="Google Shape;324;p27" descr="C:\motozono2\＠資料\アイコン\icojam.com\PNG\medicine\057.png"/>
            <p:cNvPicPr preferRelativeResize="0"/>
            <p:nvPr/>
          </p:nvPicPr>
          <p:blipFill rotWithShape="1">
            <a:blip r:embed="rId10">
              <a:alphaModFix/>
            </a:blip>
            <a:srcRect/>
            <a:stretch/>
          </p:blipFill>
          <p:spPr>
            <a:xfrm>
              <a:off x="5293957" y="4957648"/>
              <a:ext cx="492171" cy="469262"/>
            </a:xfrm>
            <a:prstGeom prst="rect">
              <a:avLst/>
            </a:prstGeom>
            <a:noFill/>
            <a:ln>
              <a:noFill/>
            </a:ln>
          </p:spPr>
        </p:pic>
        <p:sp>
          <p:nvSpPr>
            <p:cNvPr id="325" name="Google Shape;325;p27"/>
            <p:cNvSpPr txBox="1"/>
            <p:nvPr/>
          </p:nvSpPr>
          <p:spPr>
            <a:xfrm>
              <a:off x="5095048" y="5372614"/>
              <a:ext cx="889987" cy="2571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歯科診療所</a:t>
              </a:r>
              <a:endParaRPr>
                <a:latin typeface="Meiryo UI" panose="020B0604030504040204" pitchFamily="50" charset="-128"/>
                <a:ea typeface="Meiryo UI" panose="020B0604030504040204" pitchFamily="50" charset="-128"/>
              </a:endParaRPr>
            </a:p>
          </p:txBody>
        </p:sp>
        <p:cxnSp>
          <p:nvCxnSpPr>
            <p:cNvPr id="326" name="Google Shape;326;p27"/>
            <p:cNvCxnSpPr>
              <a:cxnSpLocks/>
            </p:cNvCxnSpPr>
            <p:nvPr/>
          </p:nvCxnSpPr>
          <p:spPr>
            <a:xfrm rot="10800000" flipH="1">
              <a:off x="1642669" y="4396630"/>
              <a:ext cx="1952400" cy="510600"/>
            </a:xfrm>
            <a:prstGeom prst="curvedConnector2">
              <a:avLst/>
            </a:prstGeom>
            <a:noFill/>
            <a:ln w="50800" cap="flat" cmpd="sng">
              <a:solidFill>
                <a:srgbClr val="FFC000"/>
              </a:solidFill>
              <a:prstDash val="solid"/>
              <a:round/>
              <a:headEnd type="none" w="sm" len="sm"/>
              <a:tailEnd type="stealth" w="med" len="med"/>
            </a:ln>
          </p:spPr>
        </p:cxnSp>
        <p:cxnSp>
          <p:nvCxnSpPr>
            <p:cNvPr id="327" name="Google Shape;327;p27"/>
            <p:cNvCxnSpPr/>
            <p:nvPr/>
          </p:nvCxnSpPr>
          <p:spPr>
            <a:xfrm rot="10800000" flipH="1">
              <a:off x="2660909" y="4514307"/>
              <a:ext cx="934200" cy="414900"/>
            </a:xfrm>
            <a:prstGeom prst="curvedConnector2">
              <a:avLst/>
            </a:prstGeom>
            <a:noFill/>
            <a:ln w="50800" cap="flat" cmpd="sng">
              <a:solidFill>
                <a:srgbClr val="FFC000"/>
              </a:solidFill>
              <a:prstDash val="solid"/>
              <a:round/>
              <a:headEnd type="none" w="sm" len="sm"/>
              <a:tailEnd type="stealth" w="med" len="med"/>
            </a:ln>
          </p:spPr>
        </p:cxnSp>
        <p:cxnSp>
          <p:nvCxnSpPr>
            <p:cNvPr id="328" name="Google Shape;328;p27"/>
            <p:cNvCxnSpPr/>
            <p:nvPr/>
          </p:nvCxnSpPr>
          <p:spPr>
            <a:xfrm rot="10800000">
              <a:off x="5401083" y="4388874"/>
              <a:ext cx="1952400" cy="510600"/>
            </a:xfrm>
            <a:prstGeom prst="curvedConnector2">
              <a:avLst/>
            </a:prstGeom>
            <a:noFill/>
            <a:ln w="50800" cap="flat" cmpd="sng">
              <a:solidFill>
                <a:srgbClr val="FFC000"/>
              </a:solidFill>
              <a:prstDash val="solid"/>
              <a:round/>
              <a:headEnd type="none" w="sm" len="sm"/>
              <a:tailEnd type="stealth" w="med" len="med"/>
            </a:ln>
          </p:spPr>
        </p:cxnSp>
        <p:cxnSp>
          <p:nvCxnSpPr>
            <p:cNvPr id="329" name="Google Shape;329;p27"/>
            <p:cNvCxnSpPr/>
            <p:nvPr/>
          </p:nvCxnSpPr>
          <p:spPr>
            <a:xfrm rot="10800000">
              <a:off x="5428163" y="4506552"/>
              <a:ext cx="934200" cy="414900"/>
            </a:xfrm>
            <a:prstGeom prst="curvedConnector2">
              <a:avLst/>
            </a:prstGeom>
            <a:noFill/>
            <a:ln w="50800" cap="flat" cmpd="sng">
              <a:solidFill>
                <a:srgbClr val="FFC000"/>
              </a:solidFill>
              <a:prstDash val="solid"/>
              <a:round/>
              <a:headEnd type="none" w="sm" len="sm"/>
              <a:tailEnd type="stealth" w="med" len="med"/>
            </a:ln>
          </p:spPr>
        </p:cxnSp>
        <p:cxnSp>
          <p:nvCxnSpPr>
            <p:cNvPr id="330" name="Google Shape;330;p27"/>
            <p:cNvCxnSpPr>
              <a:cxnSpLocks/>
            </p:cNvCxnSpPr>
            <p:nvPr/>
          </p:nvCxnSpPr>
          <p:spPr>
            <a:xfrm rot="10800000">
              <a:off x="4517058" y="4602146"/>
              <a:ext cx="0" cy="263717"/>
            </a:xfrm>
            <a:prstGeom prst="straightConnector1">
              <a:avLst/>
            </a:prstGeom>
            <a:noFill/>
            <a:ln w="50800" cap="flat" cmpd="sng">
              <a:solidFill>
                <a:srgbClr val="FFC000"/>
              </a:solidFill>
              <a:prstDash val="solid"/>
              <a:round/>
              <a:headEnd type="none" w="sm" len="sm"/>
              <a:tailEnd type="stealth" w="med" len="med"/>
            </a:ln>
          </p:spPr>
        </p:cxnSp>
        <p:sp>
          <p:nvSpPr>
            <p:cNvPr id="331" name="Google Shape;331;p27"/>
            <p:cNvSpPr txBox="1"/>
            <p:nvPr/>
          </p:nvSpPr>
          <p:spPr>
            <a:xfrm>
              <a:off x="4171318"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rgbClr val="000000"/>
                  </a:solidFill>
                  <a:latin typeface="Meiryo UI" panose="020B0604030504040204" pitchFamily="50" charset="-128"/>
                  <a:ea typeface="Meiryo UI" panose="020B0604030504040204" pitchFamily="50" charset="-128"/>
                  <a:sym typeface="Arial"/>
                </a:rPr>
                <a:t>データ収集</a:t>
              </a:r>
              <a:endParaRPr dirty="0">
                <a:latin typeface="Meiryo UI" panose="020B0604030504040204" pitchFamily="50" charset="-128"/>
                <a:ea typeface="Meiryo UI" panose="020B0604030504040204" pitchFamily="50" charset="-128"/>
              </a:endParaRPr>
            </a:p>
          </p:txBody>
        </p:sp>
        <p:sp>
          <p:nvSpPr>
            <p:cNvPr id="332" name="Google Shape;332;p27"/>
            <p:cNvSpPr txBox="1"/>
            <p:nvPr/>
          </p:nvSpPr>
          <p:spPr>
            <a:xfrm>
              <a:off x="2397874"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3" name="Google Shape;333;p27"/>
            <p:cNvSpPr txBox="1"/>
            <p:nvPr/>
          </p:nvSpPr>
          <p:spPr>
            <a:xfrm>
              <a:off x="1398617"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4" name="Google Shape;334;p27"/>
            <p:cNvSpPr txBox="1"/>
            <p:nvPr/>
          </p:nvSpPr>
          <p:spPr>
            <a:xfrm>
              <a:off x="5973234"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5" name="Google Shape;335;p27"/>
            <p:cNvSpPr txBox="1"/>
            <p:nvPr/>
          </p:nvSpPr>
          <p:spPr>
            <a:xfrm>
              <a:off x="6976559"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cxnSp>
          <p:nvCxnSpPr>
            <p:cNvPr id="336" name="Google Shape;336;p27"/>
            <p:cNvCxnSpPr/>
            <p:nvPr/>
          </p:nvCxnSpPr>
          <p:spPr>
            <a:xfrm rot="-5400000">
              <a:off x="3375685" y="4694244"/>
              <a:ext cx="311400" cy="127500"/>
            </a:xfrm>
            <a:prstGeom prst="curvedConnector3">
              <a:avLst>
                <a:gd name="adj1" fmla="val 50024"/>
              </a:avLst>
            </a:prstGeom>
            <a:noFill/>
            <a:ln w="50800" cap="flat" cmpd="sng">
              <a:solidFill>
                <a:srgbClr val="FFC000"/>
              </a:solidFill>
              <a:prstDash val="solid"/>
              <a:round/>
              <a:headEnd type="none" w="sm" len="sm"/>
              <a:tailEnd type="stealth" w="med" len="med"/>
            </a:ln>
          </p:spPr>
        </p:cxnSp>
        <p:cxnSp>
          <p:nvCxnSpPr>
            <p:cNvPr id="337" name="Google Shape;337;p27"/>
            <p:cNvCxnSpPr/>
            <p:nvPr/>
          </p:nvCxnSpPr>
          <p:spPr>
            <a:xfrm rot="5400000" flipH="1">
              <a:off x="5334829" y="4682610"/>
              <a:ext cx="312900" cy="126000"/>
            </a:xfrm>
            <a:prstGeom prst="curvedConnector3">
              <a:avLst>
                <a:gd name="adj1" fmla="val 49991"/>
              </a:avLst>
            </a:prstGeom>
            <a:noFill/>
            <a:ln w="50800" cap="flat" cmpd="sng">
              <a:solidFill>
                <a:srgbClr val="FFC000"/>
              </a:solidFill>
              <a:prstDash val="solid"/>
              <a:round/>
              <a:headEnd type="none" w="sm" len="sm"/>
              <a:tailEnd type="stealth" w="med" len="med"/>
            </a:ln>
          </p:spPr>
        </p:cxnSp>
        <p:sp>
          <p:nvSpPr>
            <p:cNvPr id="338" name="Google Shape;338;p27"/>
            <p:cNvSpPr txBox="1"/>
            <p:nvPr/>
          </p:nvSpPr>
          <p:spPr>
            <a:xfrm>
              <a:off x="3166637"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339" name="Google Shape;339;p27"/>
            <p:cNvSpPr txBox="1"/>
            <p:nvPr/>
          </p:nvSpPr>
          <p:spPr>
            <a:xfrm>
              <a:off x="5208538" y="4682294"/>
              <a:ext cx="57419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grpSp>
      <p:sp>
        <p:nvSpPr>
          <p:cNvPr id="51" name="Google Shape;116;p32">
            <a:extLst>
              <a:ext uri="{FF2B5EF4-FFF2-40B4-BE49-F238E27FC236}">
                <a16:creationId xmlns:a16="http://schemas.microsoft.com/office/drawing/2014/main" id="{CC885318-3366-4907-8B32-AACB0BAFF297}"/>
              </a:ext>
            </a:extLst>
          </p:cNvPr>
          <p:cNvSpPr txBox="1"/>
          <p:nvPr/>
        </p:nvSpPr>
        <p:spPr>
          <a:xfrm>
            <a:off x="198691" y="68253"/>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さくらネット</a:t>
            </a: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（EHR）とは</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52" name="Google Shape;118;p32">
            <a:extLst>
              <a:ext uri="{FF2B5EF4-FFF2-40B4-BE49-F238E27FC236}">
                <a16:creationId xmlns:a16="http://schemas.microsoft.com/office/drawing/2014/main" id="{EA5C9647-3610-435D-853E-7CCA615F8113}"/>
              </a:ext>
            </a:extLst>
          </p:cNvPr>
          <p:cNvSpPr txBox="1"/>
          <p:nvPr/>
        </p:nvSpPr>
        <p:spPr>
          <a:xfrm>
            <a:off x="620054" y="772530"/>
            <a:ext cx="905692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b="0" i="0" u="none" strike="noStrike" cap="none" dirty="0">
                <a:solidFill>
                  <a:srgbClr val="000000"/>
                </a:solidFill>
                <a:latin typeface="Meiryo UI" panose="020B0604030504040204" pitchFamily="50" charset="-128"/>
                <a:ea typeface="Meiryo UI" panose="020B0604030504040204" pitchFamily="50" charset="-128"/>
                <a:sym typeface="Arial"/>
              </a:rPr>
              <a:t>地域医療</a:t>
            </a:r>
            <a:r>
              <a:rPr lang="ja-JP" altLang="en-US" b="0" i="0" u="none" strike="noStrike" cap="none" dirty="0">
                <a:solidFill>
                  <a:srgbClr val="000000"/>
                </a:solidFill>
                <a:latin typeface="Meiryo UI" panose="020B0604030504040204" pitchFamily="50" charset="-128"/>
                <a:ea typeface="Meiryo UI" panose="020B0604030504040204" pitchFamily="50" charset="-128"/>
                <a:sym typeface="Arial"/>
              </a:rPr>
              <a:t>介護</a:t>
            </a:r>
            <a:r>
              <a:rPr lang="ja-JP" b="0" i="0" u="none" strike="noStrike" cap="none" dirty="0">
                <a:solidFill>
                  <a:srgbClr val="000000"/>
                </a:solidFill>
                <a:latin typeface="Meiryo UI" panose="020B0604030504040204" pitchFamily="50" charset="-128"/>
                <a:ea typeface="Meiryo UI" panose="020B0604030504040204" pitchFamily="50" charset="-128"/>
                <a:sym typeface="Arial"/>
              </a:rPr>
              <a:t>連携</a:t>
            </a:r>
            <a:r>
              <a:rPr lang="ja-JP" altLang="en-US" b="0" i="0" u="none" strike="noStrike" cap="none" dirty="0">
                <a:solidFill>
                  <a:srgbClr val="000000"/>
                </a:solidFill>
                <a:latin typeface="Meiryo UI" panose="020B0604030504040204" pitchFamily="50" charset="-128"/>
                <a:ea typeface="Meiryo UI" panose="020B0604030504040204" pitchFamily="50" charset="-128"/>
                <a:sym typeface="Arial"/>
              </a:rPr>
              <a:t>ネットワーク</a:t>
            </a:r>
            <a:r>
              <a:rPr lang="ja-JP" b="0" i="0" u="none" strike="noStrike" cap="none" dirty="0">
                <a:solidFill>
                  <a:srgbClr val="000000"/>
                </a:solidFill>
                <a:latin typeface="Meiryo UI" panose="020B0604030504040204" pitchFamily="50" charset="-128"/>
                <a:ea typeface="Meiryo UI" panose="020B0604030504040204" pitchFamily="50" charset="-128"/>
                <a:sym typeface="Arial"/>
              </a:rPr>
              <a:t>システム（EHR）とは「</a:t>
            </a:r>
            <a:r>
              <a:rPr lang="ja-JP" b="1" i="0" u="none" strike="noStrike" cap="none" dirty="0">
                <a:solidFill>
                  <a:srgbClr val="0070C0"/>
                </a:solidFill>
                <a:latin typeface="Meiryo UI" panose="020B0604030504040204" pitchFamily="50" charset="-128"/>
                <a:ea typeface="Meiryo UI" panose="020B0604030504040204" pitchFamily="50" charset="-128"/>
                <a:sym typeface="Arial"/>
              </a:rPr>
              <a:t>Electronic Health Record</a:t>
            </a:r>
            <a:r>
              <a:rPr lang="ja-JP" b="0" i="0" u="none" strike="noStrike" cap="none" dirty="0">
                <a:solidFill>
                  <a:srgbClr val="000000"/>
                </a:solidFill>
                <a:latin typeface="Meiryo UI" panose="020B0604030504040204" pitchFamily="50" charset="-128"/>
                <a:ea typeface="Meiryo UI" panose="020B0604030504040204" pitchFamily="50" charset="-128"/>
                <a:sym typeface="Arial"/>
              </a:rPr>
              <a:t>」の略称。</a:t>
            </a:r>
            <a:endParaRPr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None/>
            </a:pPr>
            <a:r>
              <a:rPr lang="ja-JP" b="0" i="0" u="none" strike="noStrike" cap="none" dirty="0">
                <a:solidFill>
                  <a:srgbClr val="000000"/>
                </a:solidFill>
                <a:latin typeface="Meiryo UI" panose="020B0604030504040204" pitchFamily="50" charset="-128"/>
                <a:ea typeface="Meiryo UI" panose="020B0604030504040204" pitchFamily="50" charset="-128"/>
                <a:sym typeface="Arial"/>
              </a:rPr>
              <a:t>・電子健康記録や生涯医療記録とも呼ばれる</a:t>
            </a:r>
            <a:br>
              <a:rPr lang="ja-JP" b="0" i="0" u="none" strike="noStrike" cap="none" dirty="0">
                <a:solidFill>
                  <a:srgbClr val="000000"/>
                </a:solidFill>
                <a:latin typeface="Meiryo UI" panose="020B0604030504040204" pitchFamily="50" charset="-128"/>
                <a:ea typeface="Meiryo UI" panose="020B0604030504040204" pitchFamily="50" charset="-128"/>
                <a:sym typeface="Arial"/>
              </a:rPr>
            </a:br>
            <a:r>
              <a:rPr lang="ja-JP" b="0" i="0" u="none" strike="noStrike" cap="none" dirty="0">
                <a:solidFill>
                  <a:srgbClr val="000000"/>
                </a:solidFill>
                <a:latin typeface="Meiryo UI" panose="020B0604030504040204" pitchFamily="50" charset="-128"/>
                <a:ea typeface="Meiryo UI" panose="020B0604030504040204" pitchFamily="50" charset="-128"/>
                <a:sym typeface="Arial"/>
              </a:rPr>
              <a:t>・</a:t>
            </a:r>
            <a:r>
              <a:rPr lang="ja-JP" b="1" i="0" u="none" strike="noStrike" cap="none" dirty="0">
                <a:solidFill>
                  <a:srgbClr val="FF0000"/>
                </a:solidFill>
                <a:latin typeface="Meiryo UI" panose="020B0604030504040204" pitchFamily="50" charset="-128"/>
                <a:ea typeface="Meiryo UI" panose="020B0604030504040204" pitchFamily="50" charset="-128"/>
                <a:sym typeface="Arial"/>
              </a:rPr>
              <a:t>検査歴、既往歴、処方・調剤歴など、参加施設間で共有する</a:t>
            </a:r>
            <a:r>
              <a:rPr lang="ja-JP" b="0" i="0" u="none" strike="noStrike" cap="none" dirty="0">
                <a:solidFill>
                  <a:srgbClr val="000000"/>
                </a:solidFill>
                <a:latin typeface="Meiryo UI" panose="020B0604030504040204" pitchFamily="50" charset="-128"/>
                <a:ea typeface="Meiryo UI" panose="020B0604030504040204" pitchFamily="50" charset="-128"/>
                <a:sym typeface="Arial"/>
              </a:rPr>
              <a:t>仕組み。</a:t>
            </a:r>
            <a:endParaRPr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6" name="矢印: 右 5">
            <a:extLst>
              <a:ext uri="{FF2B5EF4-FFF2-40B4-BE49-F238E27FC236}">
                <a16:creationId xmlns:a16="http://schemas.microsoft.com/office/drawing/2014/main" id="{6428E892-23C2-42A8-8E45-7A24BC48903C}"/>
              </a:ext>
            </a:extLst>
          </p:cNvPr>
          <p:cNvSpPr/>
          <p:nvPr/>
        </p:nvSpPr>
        <p:spPr>
          <a:xfrm>
            <a:off x="1514411" y="5032551"/>
            <a:ext cx="635740" cy="257171"/>
          </a:xfrm>
          <a:prstGeom prst="rightArrow">
            <a:avLst/>
          </a:prstGeom>
          <a:solidFill>
            <a:schemeClr val="accent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Google Shape;160;p32">
            <a:extLst>
              <a:ext uri="{FF2B5EF4-FFF2-40B4-BE49-F238E27FC236}">
                <a16:creationId xmlns:a16="http://schemas.microsoft.com/office/drawing/2014/main" id="{B918E3DD-788F-48C8-8746-8C875110E298}"/>
              </a:ext>
            </a:extLst>
          </p:cNvPr>
          <p:cNvSpPr/>
          <p:nvPr/>
        </p:nvSpPr>
        <p:spPr>
          <a:xfrm>
            <a:off x="1828164" y="2123228"/>
            <a:ext cx="1189615" cy="321828"/>
          </a:xfrm>
          <a:prstGeom prst="ellipse">
            <a:avLst/>
          </a:prstGeom>
          <a:solidFill>
            <a:srgbClr val="FABF8E"/>
          </a:solidFill>
          <a:ln w="9525" cap="flat" cmpd="sng">
            <a:solidFill>
              <a:srgbClr val="974806"/>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看護師</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薬剤師</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pic>
        <p:nvPicPr>
          <p:cNvPr id="60" name="Google Shape;158;p32" descr="C:\Documents and Settings\s-ichino\Local Settings\Temporary Internet Files\Content.IE5\KBP3RSL2\MC900432626[1].png">
            <a:extLst>
              <a:ext uri="{FF2B5EF4-FFF2-40B4-BE49-F238E27FC236}">
                <a16:creationId xmlns:a16="http://schemas.microsoft.com/office/drawing/2014/main" id="{52D16333-656D-4D82-B520-C7BFA213526C}"/>
              </a:ext>
            </a:extLst>
          </p:cNvPr>
          <p:cNvPicPr preferRelativeResize="0"/>
          <p:nvPr/>
        </p:nvPicPr>
        <p:blipFill rotWithShape="1">
          <a:blip r:embed="rId11">
            <a:alphaModFix/>
          </a:blip>
          <a:srcRect/>
          <a:stretch/>
        </p:blipFill>
        <p:spPr>
          <a:xfrm>
            <a:off x="2585284" y="1961496"/>
            <a:ext cx="807854" cy="630471"/>
          </a:xfrm>
          <a:prstGeom prst="rect">
            <a:avLst/>
          </a:prstGeom>
          <a:noFill/>
          <a:ln>
            <a:noFill/>
          </a:ln>
        </p:spPr>
      </p:pic>
      <p:sp>
        <p:nvSpPr>
          <p:cNvPr id="61" name="Google Shape;168;p32">
            <a:extLst>
              <a:ext uri="{FF2B5EF4-FFF2-40B4-BE49-F238E27FC236}">
                <a16:creationId xmlns:a16="http://schemas.microsoft.com/office/drawing/2014/main" id="{D7E33DCD-AAF0-446D-936B-ED3EE083EA96}"/>
              </a:ext>
            </a:extLst>
          </p:cNvPr>
          <p:cNvSpPr/>
          <p:nvPr/>
        </p:nvSpPr>
        <p:spPr>
          <a:xfrm rot="17456987">
            <a:off x="3830318" y="1837809"/>
            <a:ext cx="216228" cy="1242850"/>
          </a:xfrm>
          <a:prstGeom prst="upDownArrow">
            <a:avLst>
              <a:gd name="adj1" fmla="val 50000"/>
              <a:gd name="adj2" fmla="val 49801"/>
            </a:avLst>
          </a:prstGeom>
          <a:gradFill>
            <a:gsLst>
              <a:gs pos="0">
                <a:srgbClr val="C00000"/>
              </a:gs>
              <a:gs pos="100000">
                <a:srgbClr val="FF99CC"/>
              </a:gs>
            </a:gsLst>
            <a:lin ang="0" scaled="0"/>
          </a:gra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000" b="1"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62" name="Google Shape;170;p32">
            <a:extLst>
              <a:ext uri="{FF2B5EF4-FFF2-40B4-BE49-F238E27FC236}">
                <a16:creationId xmlns:a16="http://schemas.microsoft.com/office/drawing/2014/main" id="{7801797B-78BC-4AC5-967D-015C3CA8D4A6}"/>
              </a:ext>
            </a:extLst>
          </p:cNvPr>
          <p:cNvSpPr txBox="1"/>
          <p:nvPr/>
        </p:nvSpPr>
        <p:spPr>
          <a:xfrm>
            <a:off x="3555436" y="1952741"/>
            <a:ext cx="1326489" cy="2652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患者の情報参照</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63" name="Google Shape;161;p32">
            <a:extLst>
              <a:ext uri="{FF2B5EF4-FFF2-40B4-BE49-F238E27FC236}">
                <a16:creationId xmlns:a16="http://schemas.microsoft.com/office/drawing/2014/main" id="{67BD5778-97F1-4925-8A59-360627A4C929}"/>
              </a:ext>
            </a:extLst>
          </p:cNvPr>
          <p:cNvSpPr/>
          <p:nvPr/>
        </p:nvSpPr>
        <p:spPr>
          <a:xfrm>
            <a:off x="308265" y="2929836"/>
            <a:ext cx="1717218" cy="544637"/>
          </a:xfrm>
          <a:prstGeom prst="ellipse">
            <a:avLst/>
          </a:prstGeom>
          <a:solidFill>
            <a:srgbClr val="FABF8E"/>
          </a:solidFill>
          <a:ln w="9525" cap="flat" cmpd="sng">
            <a:solidFill>
              <a:srgbClr val="974806"/>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ケアマネージャー</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介護福祉士</a:t>
            </a:r>
            <a:endParaRPr sz="18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pic>
        <p:nvPicPr>
          <p:cNvPr id="64" name="Google Shape;159;p32" descr="C:\Documents and Settings\s-ichino\Local Settings\Temporary Internet Files\Content.IE5\UH8HLK0W\MC900432621[1].png">
            <a:extLst>
              <a:ext uri="{FF2B5EF4-FFF2-40B4-BE49-F238E27FC236}">
                <a16:creationId xmlns:a16="http://schemas.microsoft.com/office/drawing/2014/main" id="{43575696-A276-4ECC-8596-1AE83FF99C2F}"/>
              </a:ext>
            </a:extLst>
          </p:cNvPr>
          <p:cNvPicPr preferRelativeResize="0"/>
          <p:nvPr/>
        </p:nvPicPr>
        <p:blipFill rotWithShape="1">
          <a:blip r:embed="rId12">
            <a:alphaModFix/>
          </a:blip>
          <a:srcRect/>
          <a:stretch/>
        </p:blipFill>
        <p:spPr>
          <a:xfrm>
            <a:off x="1591097" y="2819707"/>
            <a:ext cx="816597" cy="637293"/>
          </a:xfrm>
          <a:prstGeom prst="rect">
            <a:avLst/>
          </a:prstGeom>
          <a:noFill/>
          <a:ln>
            <a:noFill/>
          </a:ln>
        </p:spPr>
      </p:pic>
      <p:sp>
        <p:nvSpPr>
          <p:cNvPr id="65" name="Google Shape;167;p32">
            <a:extLst>
              <a:ext uri="{FF2B5EF4-FFF2-40B4-BE49-F238E27FC236}">
                <a16:creationId xmlns:a16="http://schemas.microsoft.com/office/drawing/2014/main" id="{3CA39824-56AF-4E4D-9EFF-48CF838AA6D8}"/>
              </a:ext>
            </a:extLst>
          </p:cNvPr>
          <p:cNvSpPr/>
          <p:nvPr/>
        </p:nvSpPr>
        <p:spPr>
          <a:xfrm rot="5400000" flipH="1">
            <a:off x="3334919" y="2172342"/>
            <a:ext cx="216228" cy="2102812"/>
          </a:xfrm>
          <a:prstGeom prst="upDownArrow">
            <a:avLst>
              <a:gd name="adj1" fmla="val 50000"/>
              <a:gd name="adj2" fmla="val 49860"/>
            </a:avLst>
          </a:prstGeom>
          <a:gradFill>
            <a:gsLst>
              <a:gs pos="0">
                <a:srgbClr val="C00000"/>
              </a:gs>
              <a:gs pos="100000">
                <a:srgbClr val="FF99C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66" name="Google Shape;171;p32">
            <a:extLst>
              <a:ext uri="{FF2B5EF4-FFF2-40B4-BE49-F238E27FC236}">
                <a16:creationId xmlns:a16="http://schemas.microsoft.com/office/drawing/2014/main" id="{115609C1-605C-4B56-A7AA-22F878E5A8AF}"/>
              </a:ext>
            </a:extLst>
          </p:cNvPr>
          <p:cNvSpPr txBox="1"/>
          <p:nvPr/>
        </p:nvSpPr>
        <p:spPr>
          <a:xfrm>
            <a:off x="2684346" y="2689482"/>
            <a:ext cx="1570192" cy="4310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患者の情報参照</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ケアカンファレンス</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7" name="テキスト ボックス 6">
            <a:extLst>
              <a:ext uri="{FF2B5EF4-FFF2-40B4-BE49-F238E27FC236}">
                <a16:creationId xmlns:a16="http://schemas.microsoft.com/office/drawing/2014/main" id="{4BD2D3C2-FD59-4C85-9D7B-9E525FB53BBB}"/>
              </a:ext>
            </a:extLst>
          </p:cNvPr>
          <p:cNvSpPr txBox="1"/>
          <p:nvPr/>
        </p:nvSpPr>
        <p:spPr>
          <a:xfrm>
            <a:off x="5148242" y="1775235"/>
            <a:ext cx="1569660" cy="369332"/>
          </a:xfrm>
          <a:prstGeom prst="rect">
            <a:avLst/>
          </a:prstGeom>
          <a:noFill/>
        </p:spPr>
        <p:txBody>
          <a:bodyPr wrap="none" rtlCol="0">
            <a:spAutoFit/>
          </a:bodyPr>
          <a:lstStyle/>
          <a:p>
            <a:r>
              <a:rPr kumimoji="1" lang="ja-JP" altLang="en-US" b="1" dirty="0">
                <a:solidFill>
                  <a:srgbClr val="FF0000"/>
                </a:solidFill>
              </a:rPr>
              <a:t>さくらネット</a:t>
            </a:r>
          </a:p>
        </p:txBody>
      </p:sp>
      <p:sp>
        <p:nvSpPr>
          <p:cNvPr id="68" name="Google Shape;157;p32">
            <a:extLst>
              <a:ext uri="{FF2B5EF4-FFF2-40B4-BE49-F238E27FC236}">
                <a16:creationId xmlns:a16="http://schemas.microsoft.com/office/drawing/2014/main" id="{1D654676-A26C-4741-BB34-5CB128026505}"/>
              </a:ext>
            </a:extLst>
          </p:cNvPr>
          <p:cNvSpPr/>
          <p:nvPr/>
        </p:nvSpPr>
        <p:spPr>
          <a:xfrm>
            <a:off x="8888419" y="1993003"/>
            <a:ext cx="1191662" cy="321828"/>
          </a:xfrm>
          <a:prstGeom prst="ellipse">
            <a:avLst/>
          </a:prstGeom>
          <a:solidFill>
            <a:srgbClr val="FABF8E"/>
          </a:solidFill>
          <a:ln w="9525" cap="flat" cmpd="sng">
            <a:solidFill>
              <a:srgbClr val="974806"/>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病院医師</a:t>
            </a:r>
            <a:endParaRPr sz="18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pic>
        <p:nvPicPr>
          <p:cNvPr id="69" name="Google Shape;156;p32" descr="C:\Documents and Settings\s-ichino\Local Settings\Temporary Internet Files\Content.IE5\KBP3RSL2\MC900433936[1].png">
            <a:extLst>
              <a:ext uri="{FF2B5EF4-FFF2-40B4-BE49-F238E27FC236}">
                <a16:creationId xmlns:a16="http://schemas.microsoft.com/office/drawing/2014/main" id="{E76567B2-BFD0-48F9-BA6B-963B770729E5}"/>
              </a:ext>
            </a:extLst>
          </p:cNvPr>
          <p:cNvPicPr preferRelativeResize="0"/>
          <p:nvPr/>
        </p:nvPicPr>
        <p:blipFill rotWithShape="1">
          <a:blip r:embed="rId13">
            <a:alphaModFix/>
          </a:blip>
          <a:srcRect/>
          <a:stretch/>
        </p:blipFill>
        <p:spPr>
          <a:xfrm>
            <a:off x="8378225" y="1840995"/>
            <a:ext cx="765888" cy="597719"/>
          </a:xfrm>
          <a:prstGeom prst="rect">
            <a:avLst/>
          </a:prstGeom>
          <a:noFill/>
          <a:ln>
            <a:noFill/>
          </a:ln>
        </p:spPr>
      </p:pic>
      <p:sp>
        <p:nvSpPr>
          <p:cNvPr id="70" name="Google Shape;166;p32">
            <a:extLst>
              <a:ext uri="{FF2B5EF4-FFF2-40B4-BE49-F238E27FC236}">
                <a16:creationId xmlns:a16="http://schemas.microsoft.com/office/drawing/2014/main" id="{55AC99F9-5D62-49D8-8B65-01EEC0F12ABB}"/>
              </a:ext>
            </a:extLst>
          </p:cNvPr>
          <p:cNvSpPr txBox="1"/>
          <p:nvPr/>
        </p:nvSpPr>
        <p:spPr>
          <a:xfrm>
            <a:off x="7124677" y="1870840"/>
            <a:ext cx="1311093" cy="2652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患者の情報参照</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71" name="Google Shape;164;p32">
            <a:extLst>
              <a:ext uri="{FF2B5EF4-FFF2-40B4-BE49-F238E27FC236}">
                <a16:creationId xmlns:a16="http://schemas.microsoft.com/office/drawing/2014/main" id="{E22EA204-3B17-4209-B3E5-44B6D5BB05C5}"/>
              </a:ext>
            </a:extLst>
          </p:cNvPr>
          <p:cNvSpPr/>
          <p:nvPr/>
        </p:nvSpPr>
        <p:spPr>
          <a:xfrm rot="4143013" flipH="1">
            <a:off x="7600049" y="1720257"/>
            <a:ext cx="216229" cy="1242850"/>
          </a:xfrm>
          <a:prstGeom prst="upDownArrow">
            <a:avLst>
              <a:gd name="adj1" fmla="val 50000"/>
              <a:gd name="adj2" fmla="val 49800"/>
            </a:avLst>
          </a:prstGeom>
          <a:gradFill>
            <a:gsLst>
              <a:gs pos="0">
                <a:srgbClr val="C00000"/>
              </a:gs>
              <a:gs pos="100000">
                <a:srgbClr val="FF99CC"/>
              </a:gs>
            </a:gsLst>
            <a:lin ang="0" scaled="0"/>
          </a:gra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000"/>
              <a:buFont typeface="Calibri"/>
              <a:buNone/>
            </a:pPr>
            <a:endParaRPr sz="1000" b="1"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72" name="Google Shape;163;p32">
            <a:extLst>
              <a:ext uri="{FF2B5EF4-FFF2-40B4-BE49-F238E27FC236}">
                <a16:creationId xmlns:a16="http://schemas.microsoft.com/office/drawing/2014/main" id="{B4F0012C-1F8A-4FAA-BD84-F854DC5C3BEE}"/>
              </a:ext>
            </a:extLst>
          </p:cNvPr>
          <p:cNvSpPr/>
          <p:nvPr/>
        </p:nvSpPr>
        <p:spPr>
          <a:xfrm rot="5400000" flipH="1">
            <a:off x="8074529" y="1867953"/>
            <a:ext cx="216228" cy="2102813"/>
          </a:xfrm>
          <a:prstGeom prst="upDownArrow">
            <a:avLst>
              <a:gd name="adj1" fmla="val 50000"/>
              <a:gd name="adj2" fmla="val 49860"/>
            </a:avLst>
          </a:prstGeom>
          <a:gradFill>
            <a:gsLst>
              <a:gs pos="0">
                <a:srgbClr val="C00000"/>
              </a:gs>
              <a:gs pos="100000">
                <a:srgbClr val="FF99C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73" name="Google Shape;169;p32">
            <a:extLst>
              <a:ext uri="{FF2B5EF4-FFF2-40B4-BE49-F238E27FC236}">
                <a16:creationId xmlns:a16="http://schemas.microsoft.com/office/drawing/2014/main" id="{01D923B9-F3A9-41FD-9BA7-02F5F972C714}"/>
              </a:ext>
            </a:extLst>
          </p:cNvPr>
          <p:cNvSpPr txBox="1"/>
          <p:nvPr/>
        </p:nvSpPr>
        <p:spPr>
          <a:xfrm>
            <a:off x="7411479" y="2963933"/>
            <a:ext cx="1653244" cy="2652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患者の情報参照紹介</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74" name="Google Shape;162;p32">
            <a:extLst>
              <a:ext uri="{FF2B5EF4-FFF2-40B4-BE49-F238E27FC236}">
                <a16:creationId xmlns:a16="http://schemas.microsoft.com/office/drawing/2014/main" id="{506ABBDF-16D3-407B-9A7F-5FC111873B0F}"/>
              </a:ext>
            </a:extLst>
          </p:cNvPr>
          <p:cNvSpPr/>
          <p:nvPr/>
        </p:nvSpPr>
        <p:spPr>
          <a:xfrm>
            <a:off x="9532047" y="2769761"/>
            <a:ext cx="1412795" cy="320151"/>
          </a:xfrm>
          <a:prstGeom prst="ellipse">
            <a:avLst/>
          </a:prstGeom>
          <a:solidFill>
            <a:srgbClr val="FABF8E"/>
          </a:solidFill>
          <a:ln w="9525" cap="flat" cmpd="sng">
            <a:solidFill>
              <a:srgbClr val="974806"/>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かかりつけ医</a:t>
            </a:r>
            <a:endParaRPr sz="18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pic>
        <p:nvPicPr>
          <p:cNvPr id="75" name="Google Shape;155;p32" descr="C:\Documents and Settings\s-ichino\Local Settings\Temporary Internet Files\Content.IE5\MTEQBQLU\MC900433937[1].png">
            <a:extLst>
              <a:ext uri="{FF2B5EF4-FFF2-40B4-BE49-F238E27FC236}">
                <a16:creationId xmlns:a16="http://schemas.microsoft.com/office/drawing/2014/main" id="{BE82ADDC-C655-4F14-B64E-DEDE27173905}"/>
              </a:ext>
            </a:extLst>
          </p:cNvPr>
          <p:cNvPicPr preferRelativeResize="0"/>
          <p:nvPr/>
        </p:nvPicPr>
        <p:blipFill rotWithShape="1">
          <a:blip r:embed="rId14">
            <a:alphaModFix/>
          </a:blip>
          <a:srcRect/>
          <a:stretch/>
        </p:blipFill>
        <p:spPr>
          <a:xfrm>
            <a:off x="9184193" y="2565248"/>
            <a:ext cx="807854" cy="629106"/>
          </a:xfrm>
          <a:prstGeom prst="rect">
            <a:avLst/>
          </a:prstGeom>
          <a:noFill/>
          <a:ln>
            <a:noFill/>
          </a:ln>
        </p:spPr>
      </p:pic>
      <p:sp>
        <p:nvSpPr>
          <p:cNvPr id="76" name="Google Shape;175;p32">
            <a:extLst>
              <a:ext uri="{FF2B5EF4-FFF2-40B4-BE49-F238E27FC236}">
                <a16:creationId xmlns:a16="http://schemas.microsoft.com/office/drawing/2014/main" id="{5830B7D8-3762-4831-BA74-E3AC21908083}"/>
              </a:ext>
            </a:extLst>
          </p:cNvPr>
          <p:cNvSpPr/>
          <p:nvPr/>
        </p:nvSpPr>
        <p:spPr>
          <a:xfrm>
            <a:off x="7741233" y="3421520"/>
            <a:ext cx="2805760" cy="370436"/>
          </a:xfrm>
          <a:prstGeom prst="wedgeRectCallout">
            <a:avLst>
              <a:gd name="adj1" fmla="val -76642"/>
              <a:gd name="adj2" fmla="val 20439"/>
            </a:avLst>
          </a:prstGeom>
          <a:solidFill>
            <a:srgbClr val="F2F2F2"/>
          </a:solid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　メーカー間のデータフォーマットの違いを</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　吸収して格納</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77" name="Google Shape;172;p32">
            <a:extLst>
              <a:ext uri="{FF2B5EF4-FFF2-40B4-BE49-F238E27FC236}">
                <a16:creationId xmlns:a16="http://schemas.microsoft.com/office/drawing/2014/main" id="{EF6B94C8-0677-4644-9275-C52B76E75E5A}"/>
              </a:ext>
            </a:extLst>
          </p:cNvPr>
          <p:cNvSpPr/>
          <p:nvPr/>
        </p:nvSpPr>
        <p:spPr>
          <a:xfrm>
            <a:off x="2527511" y="3463432"/>
            <a:ext cx="1561608" cy="372114"/>
          </a:xfrm>
          <a:prstGeom prst="wedgeRectCallout">
            <a:avLst>
              <a:gd name="adj1" fmla="val 83571"/>
              <a:gd name="adj2" fmla="val 23380"/>
            </a:avLst>
          </a:prstGeom>
          <a:solidFill>
            <a:srgbClr val="F2F2F2"/>
          </a:solid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　統合データベースで</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000000"/>
                </a:solidFill>
                <a:latin typeface="Meiryo UI" panose="020B0604030504040204" pitchFamily="50" charset="-128"/>
                <a:ea typeface="Meiryo UI" panose="020B0604030504040204" pitchFamily="50" charset="-128"/>
                <a:sym typeface="Arial"/>
              </a:rPr>
              <a:t>　一元管理</a:t>
            </a:r>
            <a:endParaRPr sz="1000" b="1"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67" name="Google Shape;186;p32">
            <a:extLst>
              <a:ext uri="{FF2B5EF4-FFF2-40B4-BE49-F238E27FC236}">
                <a16:creationId xmlns:a16="http://schemas.microsoft.com/office/drawing/2014/main" id="{178BF80F-DEEA-4FBD-A4A8-230424C09261}"/>
              </a:ext>
            </a:extLst>
          </p:cNvPr>
          <p:cNvSpPr/>
          <p:nvPr/>
        </p:nvSpPr>
        <p:spPr>
          <a:xfrm>
            <a:off x="916842" y="5832415"/>
            <a:ext cx="10559509" cy="790108"/>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72000" tIns="36000" rIns="36000" bIns="36000" anchor="ctr" anchorCtr="0">
            <a:noAutofit/>
          </a:bodyPr>
          <a:lstStyle/>
          <a:p>
            <a:pPr marL="0" marR="0" lvl="0" indent="0" algn="ctr" rtl="0">
              <a:lnSpc>
                <a:spcPct val="100000"/>
              </a:lnSpc>
              <a:spcBef>
                <a:spcPts val="0"/>
              </a:spcBef>
              <a:spcAft>
                <a:spcPts val="0"/>
              </a:spcAft>
              <a:buNone/>
            </a:pPr>
            <a:r>
              <a:rPr lang="ja-JP" sz="1800" b="1" i="0" u="none" strike="noStrike" cap="none" dirty="0">
                <a:latin typeface="Meiryo UI" panose="020B0604030504040204" pitchFamily="50" charset="-128"/>
                <a:ea typeface="Meiryo UI" panose="020B0604030504040204" pitchFamily="50" charset="-128"/>
                <a:sym typeface="Arial"/>
              </a:rPr>
              <a:t>病院・診療所・介護等の</a:t>
            </a:r>
            <a:r>
              <a:rPr lang="ja-JP" altLang="en-US" sz="1800" b="1" i="0" u="none" strike="noStrike" cap="none" dirty="0">
                <a:latin typeface="Meiryo UI" panose="020B0604030504040204" pitchFamily="50" charset="-128"/>
                <a:ea typeface="Meiryo UI" panose="020B0604030504040204" pitchFamily="50" charset="-128"/>
                <a:sym typeface="Arial"/>
              </a:rPr>
              <a:t>電子カルテ・</a:t>
            </a:r>
            <a:r>
              <a:rPr lang="ja-JP" sz="1800" b="1" i="0" u="none" strike="noStrike" cap="none" dirty="0">
                <a:latin typeface="Meiryo UI" panose="020B0604030504040204" pitchFamily="50" charset="-128"/>
                <a:ea typeface="Meiryo UI" panose="020B0604030504040204" pitchFamily="50" charset="-128"/>
                <a:sym typeface="Arial"/>
              </a:rPr>
              <a:t>レセコンなど</a:t>
            </a:r>
            <a:r>
              <a:rPr lang="ja-JP" sz="1800" b="1" i="0" u="none" strike="noStrike" cap="none" dirty="0">
                <a:solidFill>
                  <a:srgbClr val="FF0000"/>
                </a:solidFill>
                <a:latin typeface="Meiryo UI" panose="020B0604030504040204" pitchFamily="50" charset="-128"/>
                <a:ea typeface="Meiryo UI" panose="020B0604030504040204" pitchFamily="50" charset="-128"/>
                <a:sym typeface="Arial"/>
              </a:rPr>
              <a:t>各種システムに保存されているデータを</a:t>
            </a:r>
            <a:r>
              <a:rPr lang="ja-JP" altLang="en-US" sz="1800" b="1" i="0" u="none" strike="noStrike" cap="none" dirty="0">
                <a:solidFill>
                  <a:srgbClr val="FF0000"/>
                </a:solidFill>
                <a:latin typeface="Meiryo UI" panose="020B0604030504040204" pitchFamily="50" charset="-128"/>
                <a:ea typeface="Meiryo UI" panose="020B0604030504040204" pitchFamily="50" charset="-128"/>
                <a:sym typeface="Arial"/>
              </a:rPr>
              <a:t>自動的</a:t>
            </a:r>
            <a:r>
              <a:rPr lang="ja-JP" altLang="en-US" sz="1800" b="1" i="0" u="none" strike="noStrike" cap="none" dirty="0">
                <a:latin typeface="Meiryo UI" panose="020B0604030504040204" pitchFamily="50" charset="-128"/>
                <a:ea typeface="Meiryo UI" panose="020B0604030504040204" pitchFamily="50" charset="-128"/>
                <a:sym typeface="Arial"/>
              </a:rPr>
              <a:t>にさくらネットのサーバー</a:t>
            </a:r>
            <a:r>
              <a:rPr lang="ja-JP" sz="1800" b="1" i="0" u="none" strike="noStrike" cap="none" dirty="0">
                <a:latin typeface="Meiryo UI" panose="020B0604030504040204" pitchFamily="50" charset="-128"/>
                <a:ea typeface="Meiryo UI" panose="020B0604030504040204" pitchFamily="50" charset="-128"/>
                <a:sym typeface="Arial"/>
              </a:rPr>
              <a:t>に集め、参加施設間で相互に参照すること</a:t>
            </a:r>
            <a:r>
              <a:rPr lang="ja-JP" altLang="en-US" sz="1800" b="1" i="0" u="none" strike="noStrike" cap="none" dirty="0">
                <a:latin typeface="Meiryo UI" panose="020B0604030504040204" pitchFamily="50" charset="-128"/>
                <a:ea typeface="Meiryo UI" panose="020B0604030504040204" pitchFamily="50" charset="-128"/>
                <a:sym typeface="Arial"/>
              </a:rPr>
              <a:t>ができます。</a:t>
            </a:r>
            <a:endParaRPr sz="2400" b="0" i="0" u="none" strike="noStrike" cap="none" dirty="0">
              <a:latin typeface="Meiryo UI" panose="020B0604030504040204" pitchFamily="50" charset="-128"/>
              <a:ea typeface="Meiryo UI" panose="020B0604030504040204" pitchFamily="50" charset="-128"/>
              <a:sym typeface="Arial"/>
            </a:endParaRPr>
          </a:p>
        </p:txBody>
      </p:sp>
      <p:sp>
        <p:nvSpPr>
          <p:cNvPr id="5" name="四角形: 角を丸くする 4">
            <a:extLst>
              <a:ext uri="{FF2B5EF4-FFF2-40B4-BE49-F238E27FC236}">
                <a16:creationId xmlns:a16="http://schemas.microsoft.com/office/drawing/2014/main" id="{94CB26A9-0711-4AF5-97D6-7588159AF4D9}"/>
              </a:ext>
            </a:extLst>
          </p:cNvPr>
          <p:cNvSpPr/>
          <p:nvPr/>
        </p:nvSpPr>
        <p:spPr>
          <a:xfrm>
            <a:off x="4625021" y="1731208"/>
            <a:ext cx="2476223" cy="228168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22"/>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dk1"/>
                </a:solidFill>
                <a:latin typeface="Arial"/>
                <a:ea typeface="Arial"/>
                <a:cs typeface="Arial"/>
                <a:sym typeface="Arial"/>
              </a:rPr>
              <a:t>　</a:t>
            </a:r>
            <a:r>
              <a:rPr lang="ja-JP" altLang="en-US" sz="2800" b="1" i="0" u="none" strike="noStrike" cap="none" dirty="0">
                <a:solidFill>
                  <a:schemeClr val="dk1"/>
                </a:solidFill>
                <a:latin typeface="Arial"/>
                <a:ea typeface="Arial"/>
                <a:cs typeface="Arial"/>
                <a:sym typeface="Arial"/>
              </a:rPr>
              <a:t>さくらネットの特徴　⇒　</a:t>
            </a:r>
            <a:r>
              <a:rPr lang="ja-JP" sz="2800" b="1" i="0" u="none" strike="noStrike" cap="none" dirty="0">
                <a:solidFill>
                  <a:schemeClr val="dk1"/>
                </a:solidFill>
                <a:latin typeface="Arial"/>
                <a:ea typeface="Arial"/>
                <a:cs typeface="Arial"/>
                <a:sym typeface="Arial"/>
              </a:rPr>
              <a:t> </a:t>
            </a:r>
            <a:r>
              <a:rPr lang="ja-JP" sz="2800" b="1" i="0" u="none" strike="noStrike" cap="none" dirty="0">
                <a:solidFill>
                  <a:srgbClr val="FF0000"/>
                </a:solidFill>
                <a:latin typeface="Arial"/>
                <a:ea typeface="Arial"/>
                <a:cs typeface="Arial"/>
                <a:sym typeface="Arial"/>
              </a:rPr>
              <a:t>一方向性から双方向性へ</a:t>
            </a:r>
            <a:endParaRPr sz="1400" b="0" i="0" u="none" strike="noStrike" cap="none" dirty="0">
              <a:solidFill>
                <a:srgbClr val="FF0000"/>
              </a:solidFill>
              <a:latin typeface="Arial"/>
              <a:ea typeface="Arial"/>
              <a:cs typeface="Arial"/>
              <a:sym typeface="Arial"/>
            </a:endParaRPr>
          </a:p>
        </p:txBody>
      </p:sp>
      <p:sp>
        <p:nvSpPr>
          <p:cNvPr id="241" name="Google Shape;241;p22"/>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050">
                <a:latin typeface="Arial"/>
                <a:ea typeface="Arial"/>
                <a:cs typeface="Arial"/>
                <a:sym typeface="Arial"/>
              </a:rPr>
              <a:t>6</a:t>
            </a:fld>
            <a:endParaRPr sz="1050">
              <a:latin typeface="Arial"/>
              <a:ea typeface="Arial"/>
              <a:cs typeface="Arial"/>
              <a:sym typeface="Arial"/>
            </a:endParaRPr>
          </a:p>
        </p:txBody>
      </p:sp>
      <p:grpSp>
        <p:nvGrpSpPr>
          <p:cNvPr id="3" name="グループ化 2">
            <a:extLst>
              <a:ext uri="{FF2B5EF4-FFF2-40B4-BE49-F238E27FC236}">
                <a16:creationId xmlns:a16="http://schemas.microsoft.com/office/drawing/2014/main" id="{A858679A-D94E-41DE-BDC2-4E281C2BC948}"/>
              </a:ext>
            </a:extLst>
          </p:cNvPr>
          <p:cNvGrpSpPr/>
          <p:nvPr/>
        </p:nvGrpSpPr>
        <p:grpSpPr>
          <a:xfrm>
            <a:off x="860674" y="1632857"/>
            <a:ext cx="3435198" cy="3528355"/>
            <a:chOff x="817204" y="1120176"/>
            <a:chExt cx="3135179" cy="3382756"/>
          </a:xfrm>
        </p:grpSpPr>
        <p:grpSp>
          <p:nvGrpSpPr>
            <p:cNvPr id="242" name="Google Shape;242;p22"/>
            <p:cNvGrpSpPr/>
            <p:nvPr/>
          </p:nvGrpSpPr>
          <p:grpSpPr>
            <a:xfrm>
              <a:off x="1101295" y="2686857"/>
              <a:ext cx="856169" cy="1062708"/>
              <a:chOff x="6016377" y="2646363"/>
              <a:chExt cx="1371048" cy="1618406"/>
            </a:xfrm>
          </p:grpSpPr>
          <p:pic>
            <p:nvPicPr>
              <p:cNvPr id="243" name="Google Shape;243;p22" descr="C:\Users\kenko\AppData\Local\Microsoft\Windows\Temporary Internet Files\Content.IE5\0C4QJRDR\MC900441738[1].png"/>
              <p:cNvPicPr preferRelativeResize="0"/>
              <p:nvPr/>
            </p:nvPicPr>
            <p:blipFill rotWithShape="1">
              <a:blip r:embed="rId3">
                <a:alphaModFix/>
              </a:blip>
              <a:srcRect/>
              <a:stretch/>
            </p:blipFill>
            <p:spPr>
              <a:xfrm>
                <a:off x="6016377" y="2646363"/>
                <a:ext cx="1214685" cy="1214685"/>
              </a:xfrm>
              <a:prstGeom prst="rect">
                <a:avLst/>
              </a:prstGeom>
              <a:noFill/>
              <a:ln>
                <a:noFill/>
              </a:ln>
            </p:spPr>
          </p:pic>
          <p:pic>
            <p:nvPicPr>
              <p:cNvPr id="244" name="Google Shape;244;p22" descr="C:\Users\kenko\AppData\Local\Microsoft\Windows\Temporary Internet Files\Content.IE5\0C4QJRDR\MC900428949[1].wmf"/>
              <p:cNvPicPr preferRelativeResize="0"/>
              <p:nvPr/>
            </p:nvPicPr>
            <p:blipFill rotWithShape="1">
              <a:blip r:embed="rId4">
                <a:alphaModFix/>
              </a:blip>
              <a:srcRect/>
              <a:stretch/>
            </p:blipFill>
            <p:spPr>
              <a:xfrm>
                <a:off x="6660232" y="3356992"/>
                <a:ext cx="727193" cy="907777"/>
              </a:xfrm>
              <a:prstGeom prst="rect">
                <a:avLst/>
              </a:prstGeom>
              <a:noFill/>
              <a:ln>
                <a:noFill/>
              </a:ln>
            </p:spPr>
          </p:pic>
        </p:grpSp>
        <p:grpSp>
          <p:nvGrpSpPr>
            <p:cNvPr id="245" name="Google Shape;245;p22"/>
            <p:cNvGrpSpPr/>
            <p:nvPr/>
          </p:nvGrpSpPr>
          <p:grpSpPr>
            <a:xfrm>
              <a:off x="2217211" y="3440224"/>
              <a:ext cx="856169" cy="1062708"/>
              <a:chOff x="6016377" y="2646363"/>
              <a:chExt cx="1371048" cy="1618406"/>
            </a:xfrm>
          </p:grpSpPr>
          <p:pic>
            <p:nvPicPr>
              <p:cNvPr id="246" name="Google Shape;246;p22" descr="C:\Users\kenko\AppData\Local\Microsoft\Windows\Temporary Internet Files\Content.IE5\0C4QJRDR\MC900441738[1].png"/>
              <p:cNvPicPr preferRelativeResize="0"/>
              <p:nvPr/>
            </p:nvPicPr>
            <p:blipFill rotWithShape="1">
              <a:blip r:embed="rId3">
                <a:alphaModFix/>
              </a:blip>
              <a:srcRect/>
              <a:stretch/>
            </p:blipFill>
            <p:spPr>
              <a:xfrm>
                <a:off x="6016377" y="2646363"/>
                <a:ext cx="1214685" cy="1214685"/>
              </a:xfrm>
              <a:prstGeom prst="rect">
                <a:avLst/>
              </a:prstGeom>
              <a:noFill/>
              <a:ln>
                <a:noFill/>
              </a:ln>
            </p:spPr>
          </p:pic>
          <p:pic>
            <p:nvPicPr>
              <p:cNvPr id="247" name="Google Shape;247;p22" descr="C:\Users\kenko\AppData\Local\Microsoft\Windows\Temporary Internet Files\Content.IE5\0C4QJRDR\MC900428949[1].wmf"/>
              <p:cNvPicPr preferRelativeResize="0"/>
              <p:nvPr/>
            </p:nvPicPr>
            <p:blipFill rotWithShape="1">
              <a:blip r:embed="rId4">
                <a:alphaModFix/>
              </a:blip>
              <a:srcRect/>
              <a:stretch/>
            </p:blipFill>
            <p:spPr>
              <a:xfrm>
                <a:off x="6660232" y="3356992"/>
                <a:ext cx="727193" cy="907777"/>
              </a:xfrm>
              <a:prstGeom prst="rect">
                <a:avLst/>
              </a:prstGeom>
              <a:noFill/>
              <a:ln>
                <a:noFill/>
              </a:ln>
            </p:spPr>
          </p:pic>
        </p:grpSp>
        <p:grpSp>
          <p:nvGrpSpPr>
            <p:cNvPr id="248" name="Google Shape;248;p22"/>
            <p:cNvGrpSpPr/>
            <p:nvPr/>
          </p:nvGrpSpPr>
          <p:grpSpPr>
            <a:xfrm>
              <a:off x="3096214" y="2751585"/>
              <a:ext cx="856169" cy="1062708"/>
              <a:chOff x="6016377" y="2646363"/>
              <a:chExt cx="1371048" cy="1618406"/>
            </a:xfrm>
          </p:grpSpPr>
          <p:pic>
            <p:nvPicPr>
              <p:cNvPr id="249" name="Google Shape;249;p22" descr="C:\Users\kenko\AppData\Local\Microsoft\Windows\Temporary Internet Files\Content.IE5\0C4QJRDR\MC900441738[1].png"/>
              <p:cNvPicPr preferRelativeResize="0"/>
              <p:nvPr/>
            </p:nvPicPr>
            <p:blipFill rotWithShape="1">
              <a:blip r:embed="rId3">
                <a:alphaModFix/>
              </a:blip>
              <a:srcRect/>
              <a:stretch/>
            </p:blipFill>
            <p:spPr>
              <a:xfrm>
                <a:off x="6016377" y="2646363"/>
                <a:ext cx="1214685" cy="1214685"/>
              </a:xfrm>
              <a:prstGeom prst="rect">
                <a:avLst/>
              </a:prstGeom>
              <a:noFill/>
              <a:ln>
                <a:noFill/>
              </a:ln>
            </p:spPr>
          </p:pic>
          <p:pic>
            <p:nvPicPr>
              <p:cNvPr id="250" name="Google Shape;250;p22" descr="C:\Users\kenko\AppData\Local\Microsoft\Windows\Temporary Internet Files\Content.IE5\0C4QJRDR\MC900428949[1].wmf"/>
              <p:cNvPicPr preferRelativeResize="0"/>
              <p:nvPr/>
            </p:nvPicPr>
            <p:blipFill rotWithShape="1">
              <a:blip r:embed="rId4">
                <a:alphaModFix/>
              </a:blip>
              <a:srcRect/>
              <a:stretch/>
            </p:blipFill>
            <p:spPr>
              <a:xfrm>
                <a:off x="6660232" y="3356992"/>
                <a:ext cx="727193" cy="907777"/>
              </a:xfrm>
              <a:prstGeom prst="rect">
                <a:avLst/>
              </a:prstGeom>
              <a:noFill/>
              <a:ln>
                <a:noFill/>
              </a:ln>
            </p:spPr>
          </p:pic>
        </p:grpSp>
        <p:grpSp>
          <p:nvGrpSpPr>
            <p:cNvPr id="251" name="Google Shape;251;p22"/>
            <p:cNvGrpSpPr/>
            <p:nvPr/>
          </p:nvGrpSpPr>
          <p:grpSpPr>
            <a:xfrm>
              <a:off x="1964903" y="1257031"/>
              <a:ext cx="1181311" cy="881980"/>
              <a:chOff x="467544" y="1556792"/>
              <a:chExt cx="1776117" cy="1559225"/>
            </a:xfrm>
          </p:grpSpPr>
          <p:pic>
            <p:nvPicPr>
              <p:cNvPr id="252" name="Google Shape;252;p22" descr="C:\Users\kenko\AppData\Local\Microsoft\Windows\Temporary Internet Files\Content.IE5\ZA8XJ3JY\MC900239657[1].wmf"/>
              <p:cNvPicPr preferRelativeResize="0"/>
              <p:nvPr/>
            </p:nvPicPr>
            <p:blipFill rotWithShape="1">
              <a:blip r:embed="rId5">
                <a:alphaModFix/>
              </a:blip>
              <a:srcRect/>
              <a:stretch/>
            </p:blipFill>
            <p:spPr>
              <a:xfrm>
                <a:off x="467544" y="1556792"/>
                <a:ext cx="1359708" cy="1056580"/>
              </a:xfrm>
              <a:prstGeom prst="rect">
                <a:avLst/>
              </a:prstGeom>
              <a:noFill/>
              <a:ln>
                <a:noFill/>
              </a:ln>
            </p:spPr>
          </p:pic>
          <p:pic>
            <p:nvPicPr>
              <p:cNvPr id="253" name="Google Shape;253;p22" descr="C:\Users\kenko\AppData\Local\Microsoft\Windows\Temporary Internet Files\Content.IE5\23KNVRKZ\MC900235463[1].wmf"/>
              <p:cNvPicPr preferRelativeResize="0"/>
              <p:nvPr/>
            </p:nvPicPr>
            <p:blipFill rotWithShape="1">
              <a:blip r:embed="rId6">
                <a:alphaModFix/>
              </a:blip>
              <a:srcRect/>
              <a:stretch/>
            </p:blipFill>
            <p:spPr>
              <a:xfrm>
                <a:off x="1259632" y="2132856"/>
                <a:ext cx="984029" cy="983161"/>
              </a:xfrm>
              <a:prstGeom prst="rect">
                <a:avLst/>
              </a:prstGeom>
              <a:noFill/>
              <a:ln>
                <a:noFill/>
              </a:ln>
            </p:spPr>
          </p:pic>
        </p:grpSp>
        <p:sp>
          <p:nvSpPr>
            <p:cNvPr id="254" name="Google Shape;254;p22"/>
            <p:cNvSpPr/>
            <p:nvPr/>
          </p:nvSpPr>
          <p:spPr>
            <a:xfrm>
              <a:off x="2442271" y="2191151"/>
              <a:ext cx="179735" cy="1305782"/>
            </a:xfrm>
            <a:prstGeom prst="downArrow">
              <a:avLst>
                <a:gd name="adj1" fmla="val 50000"/>
                <a:gd name="adj2" fmla="val 50000"/>
              </a:avLst>
            </a:prstGeom>
            <a:gradFill>
              <a:gsLst>
                <a:gs pos="0">
                  <a:srgbClr val="84A7AB"/>
                </a:gs>
                <a:gs pos="80000">
                  <a:srgbClr val="AEDCE0"/>
                </a:gs>
                <a:gs pos="100000">
                  <a:srgbClr val="AEDEE2"/>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5" name="Google Shape;255;p22"/>
            <p:cNvSpPr/>
            <p:nvPr/>
          </p:nvSpPr>
          <p:spPr>
            <a:xfrm rot="5400000">
              <a:off x="742222" y="1502168"/>
              <a:ext cx="2141951" cy="1377968"/>
            </a:xfrm>
            <a:custGeom>
              <a:avLst/>
              <a:gdLst/>
              <a:ahLst/>
              <a:cxnLst/>
              <a:rect l="l" t="t" r="r" b="b"/>
              <a:pathLst>
                <a:path w="120000" h="120000" extrusionOk="0">
                  <a:moveTo>
                    <a:pt x="61283" y="8953"/>
                  </a:moveTo>
                  <a:lnTo>
                    <a:pt x="61283" y="8953"/>
                  </a:lnTo>
                  <a:cubicBezTo>
                    <a:pt x="79576" y="9360"/>
                    <a:pt x="96418" y="18420"/>
                    <a:pt x="106077" y="33048"/>
                  </a:cubicBezTo>
                  <a:lnTo>
                    <a:pt x="111183" y="31843"/>
                  </a:lnTo>
                  <a:lnTo>
                    <a:pt x="110148" y="48171"/>
                  </a:lnTo>
                  <a:lnTo>
                    <a:pt x="94964" y="35669"/>
                  </a:lnTo>
                  <a:lnTo>
                    <a:pt x="99944" y="34495"/>
                  </a:lnTo>
                  <a:cubicBezTo>
                    <a:pt x="90887" y="23503"/>
                    <a:pt x="76513" y="16872"/>
                    <a:pt x="61091" y="16572"/>
                  </a:cubicBezTo>
                  <a:close/>
                </a:path>
              </a:pathLst>
            </a:custGeom>
            <a:gradFill>
              <a:gsLst>
                <a:gs pos="0">
                  <a:srgbClr val="84A7AB"/>
                </a:gs>
                <a:gs pos="80000">
                  <a:srgbClr val="AEDCE0"/>
                </a:gs>
                <a:gs pos="100000">
                  <a:srgbClr val="AEDEE2"/>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6" name="Google Shape;256;p22"/>
            <p:cNvSpPr/>
            <p:nvPr/>
          </p:nvSpPr>
          <p:spPr>
            <a:xfrm rot="-5400000" flipH="1">
              <a:off x="2202060" y="1480210"/>
              <a:ext cx="2098036" cy="1377968"/>
            </a:xfrm>
            <a:custGeom>
              <a:avLst/>
              <a:gdLst/>
              <a:ahLst/>
              <a:cxnLst/>
              <a:rect l="l" t="t" r="r" b="b"/>
              <a:pathLst>
                <a:path w="120000" h="120000" extrusionOk="0">
                  <a:moveTo>
                    <a:pt x="61344" y="7607"/>
                  </a:moveTo>
                  <a:lnTo>
                    <a:pt x="61344" y="7607"/>
                  </a:lnTo>
                  <a:cubicBezTo>
                    <a:pt x="80173" y="8045"/>
                    <a:pt x="97458" y="17630"/>
                    <a:pt x="107158" y="33010"/>
                  </a:cubicBezTo>
                  <a:lnTo>
                    <a:pt x="111546" y="32063"/>
                  </a:lnTo>
                  <a:lnTo>
                    <a:pt x="111139" y="48963"/>
                  </a:lnTo>
                  <a:lnTo>
                    <a:pt x="96716" y="35263"/>
                  </a:lnTo>
                  <a:lnTo>
                    <a:pt x="100987" y="34342"/>
                  </a:lnTo>
                  <a:lnTo>
                    <a:pt x="100987" y="34342"/>
                  </a:lnTo>
                  <a:cubicBezTo>
                    <a:pt x="91864" y="22652"/>
                    <a:pt x="77070" y="15553"/>
                    <a:pt x="61149" y="15225"/>
                  </a:cubicBezTo>
                  <a:close/>
                </a:path>
              </a:pathLst>
            </a:custGeom>
            <a:gradFill>
              <a:gsLst>
                <a:gs pos="0">
                  <a:srgbClr val="84A7AB"/>
                </a:gs>
                <a:gs pos="80000">
                  <a:srgbClr val="AEDCE0"/>
                </a:gs>
                <a:gs pos="100000">
                  <a:srgbClr val="AEDEE2"/>
                </a:gs>
              </a:gsLst>
              <a:lin ang="16200000" scaled="0"/>
            </a:gradFill>
            <a:ln w="9525" cap="flat" cmpd="sng">
              <a:solidFill>
                <a:srgbClr val="B5DADD"/>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8" name="Google Shape;258;p22"/>
            <p:cNvSpPr/>
            <p:nvPr/>
          </p:nvSpPr>
          <p:spPr>
            <a:xfrm>
              <a:off x="817204" y="1230934"/>
              <a:ext cx="1078411" cy="325852"/>
            </a:xfrm>
            <a:prstGeom prst="wedgeRectCallout">
              <a:avLst>
                <a:gd name="adj1" fmla="val 55062"/>
                <a:gd name="adj2" fmla="val 107324"/>
              </a:avLst>
            </a:prstGeom>
            <a:gradFill>
              <a:gsLst>
                <a:gs pos="0">
                  <a:srgbClr val="CFFEFF"/>
                </a:gs>
                <a:gs pos="35000">
                  <a:srgbClr val="DDFEFF"/>
                </a:gs>
                <a:gs pos="100000">
                  <a:srgbClr val="EFFFFF"/>
                </a:gs>
              </a:gsLst>
              <a:lin ang="16200000" scaled="0"/>
            </a:gradFill>
            <a:ln w="9525" cap="flat" cmpd="sng">
              <a:solidFill>
                <a:srgbClr val="B5DADD"/>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情報提供施設</a:t>
              </a:r>
              <a:endParaRPr sz="1400" b="0" i="0" u="none" strike="noStrike" cap="none">
                <a:solidFill>
                  <a:srgbClr val="000000"/>
                </a:solidFill>
                <a:latin typeface="Arial"/>
                <a:ea typeface="Arial"/>
                <a:cs typeface="Arial"/>
                <a:sym typeface="Arial"/>
              </a:endParaRPr>
            </a:p>
          </p:txBody>
        </p:sp>
        <p:sp>
          <p:nvSpPr>
            <p:cNvPr id="259" name="Google Shape;259;p22"/>
            <p:cNvSpPr/>
            <p:nvPr/>
          </p:nvSpPr>
          <p:spPr>
            <a:xfrm>
              <a:off x="941352" y="3866043"/>
              <a:ext cx="1078411" cy="325852"/>
            </a:xfrm>
            <a:prstGeom prst="wedgeRectCallout">
              <a:avLst>
                <a:gd name="adj1" fmla="val 73627"/>
                <a:gd name="adj2" fmla="val -50318"/>
              </a:avLst>
            </a:prstGeom>
            <a:gradFill>
              <a:gsLst>
                <a:gs pos="0">
                  <a:srgbClr val="CFFEFF"/>
                </a:gs>
                <a:gs pos="35000">
                  <a:srgbClr val="DDFEFF"/>
                </a:gs>
                <a:gs pos="100000">
                  <a:srgbClr val="EFFFFF"/>
                </a:gs>
              </a:gsLst>
              <a:lin ang="16200000" scaled="0"/>
            </a:gradFill>
            <a:ln w="9525" cap="flat" cmpd="sng">
              <a:solidFill>
                <a:srgbClr val="B5DADD"/>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情報参照施設</a:t>
              </a:r>
              <a:endParaRPr sz="1400" b="0" i="0" u="none" strike="noStrike" cap="none">
                <a:solidFill>
                  <a:srgbClr val="000000"/>
                </a:solidFill>
                <a:latin typeface="Arial"/>
                <a:ea typeface="Arial"/>
                <a:cs typeface="Arial"/>
                <a:sym typeface="Arial"/>
              </a:endParaRPr>
            </a:p>
          </p:txBody>
        </p:sp>
      </p:grpSp>
      <p:sp>
        <p:nvSpPr>
          <p:cNvPr id="274" name="Google Shape;274;p22"/>
          <p:cNvSpPr/>
          <p:nvPr/>
        </p:nvSpPr>
        <p:spPr>
          <a:xfrm>
            <a:off x="4854048" y="2952488"/>
            <a:ext cx="1838130" cy="1213936"/>
          </a:xfrm>
          <a:prstGeom prst="rightArrow">
            <a:avLst>
              <a:gd name="adj1" fmla="val 50000"/>
              <a:gd name="adj2" fmla="val 50000"/>
            </a:avLst>
          </a:prstGeom>
          <a:solidFill>
            <a:schemeClr val="accent1"/>
          </a:solidFill>
          <a:ln w="12700" cap="flat" cmpd="sng">
            <a:solidFill>
              <a:srgbClr val="123B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5" name="グループ化 4">
            <a:extLst>
              <a:ext uri="{FF2B5EF4-FFF2-40B4-BE49-F238E27FC236}">
                <a16:creationId xmlns:a16="http://schemas.microsoft.com/office/drawing/2014/main" id="{3E091689-8C4C-4C6C-B2A2-795115D11373}"/>
              </a:ext>
            </a:extLst>
          </p:cNvPr>
          <p:cNvGrpSpPr/>
          <p:nvPr/>
        </p:nvGrpSpPr>
        <p:grpSpPr>
          <a:xfrm>
            <a:off x="6913984" y="1632856"/>
            <a:ext cx="5109348" cy="3239163"/>
            <a:chOff x="6788137" y="1343689"/>
            <a:chExt cx="4542725" cy="2827439"/>
          </a:xfrm>
        </p:grpSpPr>
        <p:sp>
          <p:nvSpPr>
            <p:cNvPr id="239" name="Google Shape;239;p22"/>
            <p:cNvSpPr/>
            <p:nvPr/>
          </p:nvSpPr>
          <p:spPr>
            <a:xfrm>
              <a:off x="7581985" y="1720968"/>
              <a:ext cx="3212227" cy="2241164"/>
            </a:xfrm>
            <a:prstGeom prst="ellipse">
              <a:avLst/>
            </a:prstGeom>
            <a:noFill/>
            <a:ln w="88900" cap="flat" cmpd="sng">
              <a:solidFill>
                <a:srgbClr val="C5DAF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3" name="Google Shape;263;p22" descr="C:\Users\kenko\AppData\Local\Microsoft\Windows\Temporary Internet Files\Content.IE5\23KNVRKZ\MC900235463[1].wmf"/>
            <p:cNvPicPr preferRelativeResize="0"/>
            <p:nvPr/>
          </p:nvPicPr>
          <p:blipFill rotWithShape="1">
            <a:blip r:embed="rId6">
              <a:alphaModFix/>
            </a:blip>
            <a:srcRect/>
            <a:stretch/>
          </p:blipFill>
          <p:spPr>
            <a:xfrm>
              <a:off x="9674188" y="1518619"/>
              <a:ext cx="496136" cy="362838"/>
            </a:xfrm>
            <a:prstGeom prst="rect">
              <a:avLst/>
            </a:prstGeom>
            <a:noFill/>
            <a:ln>
              <a:noFill/>
            </a:ln>
          </p:spPr>
        </p:pic>
        <p:pic>
          <p:nvPicPr>
            <p:cNvPr id="266" name="Google Shape;266;p22" descr="C:\Users\kenko\AppData\Local\Microsoft\Windows\Temporary Internet Files\Content.IE5\0C4QJRDR\MC900428949[1].wmf"/>
            <p:cNvPicPr preferRelativeResize="0"/>
            <p:nvPr/>
          </p:nvPicPr>
          <p:blipFill rotWithShape="1">
            <a:blip r:embed="rId4">
              <a:alphaModFix/>
            </a:blip>
            <a:srcRect/>
            <a:stretch/>
          </p:blipFill>
          <p:spPr>
            <a:xfrm>
              <a:off x="11089517" y="2730530"/>
              <a:ext cx="241345" cy="410707"/>
            </a:xfrm>
            <a:prstGeom prst="rect">
              <a:avLst/>
            </a:prstGeom>
            <a:noFill/>
            <a:ln>
              <a:noFill/>
            </a:ln>
          </p:spPr>
        </p:pic>
        <p:pic>
          <p:nvPicPr>
            <p:cNvPr id="269" name="Google Shape;269;p22" descr="C:\Users\kenko\AppData\Local\Microsoft\Windows\Temporary Internet Files\Content.IE5\0C4QJRDR\MC900428949[1].wmf"/>
            <p:cNvPicPr preferRelativeResize="0"/>
            <p:nvPr/>
          </p:nvPicPr>
          <p:blipFill rotWithShape="1">
            <a:blip r:embed="rId4">
              <a:alphaModFix/>
            </a:blip>
            <a:srcRect/>
            <a:stretch/>
          </p:blipFill>
          <p:spPr>
            <a:xfrm>
              <a:off x="9628233" y="3805272"/>
              <a:ext cx="272755" cy="365856"/>
            </a:xfrm>
            <a:prstGeom prst="rect">
              <a:avLst/>
            </a:prstGeom>
            <a:noFill/>
            <a:ln>
              <a:noFill/>
            </a:ln>
          </p:spPr>
        </p:pic>
        <p:pic>
          <p:nvPicPr>
            <p:cNvPr id="272" name="Google Shape;272;p22" descr="C:\Users\kenko\AppData\Local\Microsoft\Windows\Temporary Internet Files\Content.IE5\0C4QJRDR\MC900428949[1].wmf"/>
            <p:cNvPicPr preferRelativeResize="0"/>
            <p:nvPr/>
          </p:nvPicPr>
          <p:blipFill rotWithShape="1">
            <a:blip r:embed="rId4">
              <a:alphaModFix/>
            </a:blip>
            <a:srcRect/>
            <a:stretch/>
          </p:blipFill>
          <p:spPr>
            <a:xfrm>
              <a:off x="7689927" y="2355900"/>
              <a:ext cx="332249" cy="279056"/>
            </a:xfrm>
            <a:prstGeom prst="rect">
              <a:avLst/>
            </a:prstGeom>
            <a:noFill/>
            <a:ln>
              <a:noFill/>
            </a:ln>
          </p:spPr>
        </p:pic>
        <p:sp>
          <p:nvSpPr>
            <p:cNvPr id="273" name="Google Shape;273;p22"/>
            <p:cNvSpPr/>
            <p:nvPr/>
          </p:nvSpPr>
          <p:spPr>
            <a:xfrm>
              <a:off x="6788137" y="1343689"/>
              <a:ext cx="1500893" cy="623754"/>
            </a:xfrm>
            <a:prstGeom prst="wedgeRectCallout">
              <a:avLst>
                <a:gd name="adj1" fmla="val 55062"/>
                <a:gd name="adj2" fmla="val 107324"/>
              </a:avLst>
            </a:prstGeom>
            <a:gradFill>
              <a:gsLst>
                <a:gs pos="0">
                  <a:srgbClr val="CFFEFF"/>
                </a:gs>
                <a:gs pos="35000">
                  <a:srgbClr val="DDFEFF"/>
                </a:gs>
                <a:gs pos="100000">
                  <a:srgbClr val="EFFFFF"/>
                </a:gs>
              </a:gsLst>
              <a:lin ang="16200000" scaled="0"/>
            </a:gradFill>
            <a:ln w="9525" cap="flat" cmpd="sng">
              <a:solidFill>
                <a:srgbClr val="B5DADD"/>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dirty="0">
                  <a:solidFill>
                    <a:srgbClr val="000000"/>
                  </a:solidFill>
                  <a:latin typeface="Arial"/>
                  <a:ea typeface="Arial"/>
                  <a:cs typeface="Arial"/>
                  <a:sym typeface="Arial"/>
                </a:rPr>
                <a:t>情報提供施設&amp;参照施設</a:t>
              </a:r>
              <a:endParaRPr sz="1400" b="0" i="0" u="none" strike="noStrike" cap="none" dirty="0">
                <a:solidFill>
                  <a:srgbClr val="000000"/>
                </a:solidFill>
                <a:latin typeface="Arial"/>
                <a:ea typeface="Arial"/>
                <a:cs typeface="Arial"/>
                <a:sym typeface="Arial"/>
              </a:endParaRPr>
            </a:p>
          </p:txBody>
        </p:sp>
        <p:sp>
          <p:nvSpPr>
            <p:cNvPr id="2" name="テキスト ボックス 1">
              <a:extLst>
                <a:ext uri="{FF2B5EF4-FFF2-40B4-BE49-F238E27FC236}">
                  <a16:creationId xmlns:a16="http://schemas.microsoft.com/office/drawing/2014/main" id="{54367A15-D7BA-4501-9ABA-EBD5875AB0E0}"/>
                </a:ext>
              </a:extLst>
            </p:cNvPr>
            <p:cNvSpPr txBox="1"/>
            <p:nvPr/>
          </p:nvSpPr>
          <p:spPr>
            <a:xfrm>
              <a:off x="8438154" y="2730530"/>
              <a:ext cx="1903752" cy="400110"/>
            </a:xfrm>
            <a:prstGeom prst="rect">
              <a:avLst/>
            </a:prstGeom>
            <a:noFill/>
          </p:spPr>
          <p:txBody>
            <a:bodyPr wrap="square" rtlCol="0">
              <a:spAutoFit/>
            </a:bodyPr>
            <a:lstStyle/>
            <a:p>
              <a:r>
                <a:rPr kumimoji="1" lang="ja-JP" altLang="en-US" sz="2000" b="1" dirty="0">
                  <a:solidFill>
                    <a:srgbClr val="FF0000"/>
                  </a:solidFill>
                </a:rPr>
                <a:t>さくらネット</a:t>
              </a:r>
            </a:p>
          </p:txBody>
        </p:sp>
      </p:grpSp>
      <p:sp>
        <p:nvSpPr>
          <p:cNvPr id="4" name="テキスト ボックス 3">
            <a:extLst>
              <a:ext uri="{FF2B5EF4-FFF2-40B4-BE49-F238E27FC236}">
                <a16:creationId xmlns:a16="http://schemas.microsoft.com/office/drawing/2014/main" id="{F537BE2B-85A7-444E-8022-7A3A0D38B4C0}"/>
              </a:ext>
            </a:extLst>
          </p:cNvPr>
          <p:cNvSpPr txBox="1"/>
          <p:nvPr/>
        </p:nvSpPr>
        <p:spPr>
          <a:xfrm>
            <a:off x="642749" y="1159483"/>
            <a:ext cx="1210588" cy="400110"/>
          </a:xfrm>
          <a:prstGeom prst="rect">
            <a:avLst/>
          </a:prstGeom>
          <a:noFill/>
        </p:spPr>
        <p:txBody>
          <a:bodyPr wrap="none" rtlCol="0">
            <a:spAutoFit/>
          </a:bodyPr>
          <a:lstStyle/>
          <a:p>
            <a:r>
              <a:rPr kumimoji="1" lang="ja-JP" altLang="en-US" sz="2000" b="1" dirty="0">
                <a:solidFill>
                  <a:srgbClr val="FF0000"/>
                </a:solidFill>
              </a:rPr>
              <a:t>一方向性</a:t>
            </a:r>
            <a:endParaRPr kumimoji="1" lang="en-US" altLang="ja-JP" sz="2000" b="1" dirty="0">
              <a:solidFill>
                <a:srgbClr val="FF0000"/>
              </a:solidFill>
            </a:endParaRPr>
          </a:p>
        </p:txBody>
      </p:sp>
      <p:sp>
        <p:nvSpPr>
          <p:cNvPr id="6" name="テキスト ボックス 5">
            <a:extLst>
              <a:ext uri="{FF2B5EF4-FFF2-40B4-BE49-F238E27FC236}">
                <a16:creationId xmlns:a16="http://schemas.microsoft.com/office/drawing/2014/main" id="{2C83F7F7-5AAB-48FC-8082-873BD088BD6C}"/>
              </a:ext>
            </a:extLst>
          </p:cNvPr>
          <p:cNvSpPr txBox="1"/>
          <p:nvPr/>
        </p:nvSpPr>
        <p:spPr>
          <a:xfrm>
            <a:off x="6722706" y="1156729"/>
            <a:ext cx="1107996" cy="369332"/>
          </a:xfrm>
          <a:prstGeom prst="rect">
            <a:avLst/>
          </a:prstGeom>
          <a:noFill/>
        </p:spPr>
        <p:txBody>
          <a:bodyPr wrap="none" rtlCol="0">
            <a:spAutoFit/>
          </a:bodyPr>
          <a:lstStyle/>
          <a:p>
            <a:r>
              <a:rPr kumimoji="1" lang="ja-JP" altLang="en-US" b="1" dirty="0">
                <a:solidFill>
                  <a:srgbClr val="FF0000"/>
                </a:solidFill>
              </a:rPr>
              <a:t>双方向性</a:t>
            </a:r>
          </a:p>
        </p:txBody>
      </p:sp>
      <p:pic>
        <p:nvPicPr>
          <p:cNvPr id="8" name="図 7">
            <a:extLst>
              <a:ext uri="{FF2B5EF4-FFF2-40B4-BE49-F238E27FC236}">
                <a16:creationId xmlns:a16="http://schemas.microsoft.com/office/drawing/2014/main" id="{3EF77DE2-F53F-41A6-B619-C17272D67A0F}"/>
              </a:ext>
            </a:extLst>
          </p:cNvPr>
          <p:cNvPicPr>
            <a:picLocks noChangeAspect="1"/>
          </p:cNvPicPr>
          <p:nvPr/>
        </p:nvPicPr>
        <p:blipFill>
          <a:blip r:embed="rId7"/>
          <a:stretch>
            <a:fillRect/>
          </a:stretch>
        </p:blipFill>
        <p:spPr>
          <a:xfrm>
            <a:off x="10845261" y="3112153"/>
            <a:ext cx="815100" cy="610538"/>
          </a:xfrm>
          <a:prstGeom prst="rect">
            <a:avLst/>
          </a:prstGeom>
        </p:spPr>
      </p:pic>
      <p:pic>
        <p:nvPicPr>
          <p:cNvPr id="10" name="図 9">
            <a:extLst>
              <a:ext uri="{FF2B5EF4-FFF2-40B4-BE49-F238E27FC236}">
                <a16:creationId xmlns:a16="http://schemas.microsoft.com/office/drawing/2014/main" id="{86B7E733-52C5-48A4-9094-717930BC749D}"/>
              </a:ext>
            </a:extLst>
          </p:cNvPr>
          <p:cNvPicPr>
            <a:picLocks noChangeAspect="1"/>
          </p:cNvPicPr>
          <p:nvPr/>
        </p:nvPicPr>
        <p:blipFill>
          <a:blip r:embed="rId8"/>
          <a:stretch>
            <a:fillRect/>
          </a:stretch>
        </p:blipFill>
        <p:spPr>
          <a:xfrm>
            <a:off x="9336366" y="4242594"/>
            <a:ext cx="758526" cy="758526"/>
          </a:xfrm>
          <a:prstGeom prst="rect">
            <a:avLst/>
          </a:prstGeom>
        </p:spPr>
      </p:pic>
      <p:pic>
        <p:nvPicPr>
          <p:cNvPr id="12" name="図 11">
            <a:extLst>
              <a:ext uri="{FF2B5EF4-FFF2-40B4-BE49-F238E27FC236}">
                <a16:creationId xmlns:a16="http://schemas.microsoft.com/office/drawing/2014/main" id="{842AE986-174B-476B-9513-2303FECBFDAF}"/>
              </a:ext>
            </a:extLst>
          </p:cNvPr>
          <p:cNvPicPr>
            <a:picLocks noChangeAspect="1"/>
          </p:cNvPicPr>
          <p:nvPr/>
        </p:nvPicPr>
        <p:blipFill>
          <a:blip r:embed="rId9"/>
          <a:stretch>
            <a:fillRect/>
          </a:stretch>
        </p:blipFill>
        <p:spPr>
          <a:xfrm>
            <a:off x="7417410" y="3166800"/>
            <a:ext cx="884537" cy="708335"/>
          </a:xfrm>
          <a:prstGeom prst="rect">
            <a:avLst/>
          </a:prstGeom>
        </p:spPr>
      </p:pic>
      <p:pic>
        <p:nvPicPr>
          <p:cNvPr id="14" name="図 13">
            <a:extLst>
              <a:ext uri="{FF2B5EF4-FFF2-40B4-BE49-F238E27FC236}">
                <a16:creationId xmlns:a16="http://schemas.microsoft.com/office/drawing/2014/main" id="{4109E66C-9A75-4732-8DAB-A8ED5920B578}"/>
              </a:ext>
            </a:extLst>
          </p:cNvPr>
          <p:cNvPicPr>
            <a:picLocks noChangeAspect="1"/>
          </p:cNvPicPr>
          <p:nvPr/>
        </p:nvPicPr>
        <p:blipFill>
          <a:blip r:embed="rId10"/>
          <a:stretch>
            <a:fillRect/>
          </a:stretch>
        </p:blipFill>
        <p:spPr>
          <a:xfrm>
            <a:off x="9226431" y="1654858"/>
            <a:ext cx="855873" cy="855873"/>
          </a:xfrm>
          <a:prstGeom prst="rect">
            <a:avLst/>
          </a:prstGeom>
        </p:spPr>
      </p:pic>
      <p:sp>
        <p:nvSpPr>
          <p:cNvPr id="38" name="Google Shape;276;p22">
            <a:extLst>
              <a:ext uri="{FF2B5EF4-FFF2-40B4-BE49-F238E27FC236}">
                <a16:creationId xmlns:a16="http://schemas.microsoft.com/office/drawing/2014/main" id="{F2BEABE4-DF1F-4BA5-AB37-E6266534CBA3}"/>
              </a:ext>
            </a:extLst>
          </p:cNvPr>
          <p:cNvSpPr txBox="1"/>
          <p:nvPr/>
        </p:nvSpPr>
        <p:spPr>
          <a:xfrm>
            <a:off x="642749" y="5077612"/>
            <a:ext cx="10644261"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dirty="0">
                <a:solidFill>
                  <a:srgbClr val="0070C0"/>
                </a:solidFill>
                <a:latin typeface="Arial"/>
                <a:ea typeface="Arial"/>
                <a:cs typeface="Arial"/>
                <a:sym typeface="Arial"/>
              </a:rPr>
              <a:t>医療機関、介護施設の機能分化に即した形で分断されない情報共有の実現</a:t>
            </a:r>
            <a:r>
              <a:rPr lang="ja-JP" sz="2400" b="0" i="0" u="none" strike="noStrike" cap="none" dirty="0">
                <a:solidFill>
                  <a:srgbClr val="000000"/>
                </a:solidFill>
                <a:latin typeface="Arial"/>
                <a:ea typeface="Arial"/>
                <a:cs typeface="Arial"/>
                <a:sym typeface="Arial"/>
              </a:rPr>
              <a:t>が可能</a:t>
            </a:r>
            <a:r>
              <a:rPr lang="ja-JP" altLang="en-US" sz="2400" b="0" i="0" u="none" strike="noStrike" cap="none" dirty="0">
                <a:solidFill>
                  <a:srgbClr val="000000"/>
                </a:solidFill>
                <a:latin typeface="Arial"/>
                <a:ea typeface="Arial"/>
                <a:cs typeface="Arial"/>
                <a:sym typeface="Arial"/>
              </a:rPr>
              <a:t>。また、双方向で閲覧可能なため、</a:t>
            </a:r>
            <a:r>
              <a:rPr lang="ja-JP" altLang="en-US" sz="2400" b="0" i="0" u="none" strike="noStrike" cap="none" dirty="0">
                <a:solidFill>
                  <a:srgbClr val="FF0000"/>
                </a:solidFill>
                <a:latin typeface="Arial"/>
                <a:ea typeface="Arial"/>
                <a:cs typeface="Arial"/>
                <a:sym typeface="Arial"/>
              </a:rPr>
              <a:t>診療情報提供書などに処方や検査結果を貼り付ける必要がなくなる他、電話・ＦＡＸやメールでの問合せを減らすことができ、業務の軽減につながる。</a:t>
            </a:r>
            <a:endParaRPr sz="24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57737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0;p22"/>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 name="テキスト ボックス 2"/>
          <p:cNvSpPr txBox="1"/>
          <p:nvPr/>
        </p:nvSpPr>
        <p:spPr>
          <a:xfrm>
            <a:off x="1070454" y="1145463"/>
            <a:ext cx="7077579"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リアルタイムな情報共有・</a:t>
            </a:r>
            <a:r>
              <a:rPr lang="ja-JP" altLang="en-US" sz="2800" b="1" dirty="0">
                <a:latin typeface="Meiryo UI" panose="020B0604030504040204" pitchFamily="50" charset="-128"/>
                <a:ea typeface="Meiryo UI" panose="020B0604030504040204" pitchFamily="50" charset="-128"/>
              </a:rPr>
              <a:t>きめ細かく迅速な対応</a:t>
            </a:r>
            <a:endParaRPr kumimoji="1" lang="ja-JP" altLang="en-US" sz="28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726025" y="2132000"/>
            <a:ext cx="10715962" cy="3970318"/>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さくらネットで情報を共有（</a:t>
            </a:r>
            <a:r>
              <a:rPr lang="ja-JP" altLang="en-US" sz="2800" b="1" dirty="0">
                <a:solidFill>
                  <a:srgbClr val="0070C0"/>
                </a:solidFill>
                <a:latin typeface="Meiryo UI" panose="020B0604030504040204" pitchFamily="50" charset="-128"/>
                <a:ea typeface="Meiryo UI" panose="020B0604030504040204" pitchFamily="50" charset="-128"/>
              </a:rPr>
              <a:t>カンファレンス</a:t>
            </a:r>
            <a:r>
              <a:rPr lang="ja-JP" altLang="en-US" sz="2800" dirty="0">
                <a:latin typeface="Meiryo UI" panose="020B0604030504040204" pitchFamily="50" charset="-128"/>
                <a:ea typeface="Meiryo UI" panose="020B0604030504040204" pitchFamily="50" charset="-128"/>
              </a:rPr>
              <a:t>）をすることで専門職はスムーズに多様な支援、対応が迅速にできる</a:t>
            </a: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2800" dirty="0">
              <a:latin typeface="Meiryo UI" panose="020B0604030504040204" pitchFamily="50" charset="-128"/>
              <a:ea typeface="Meiryo UI" panose="020B0604030504040204" pitchFamily="50" charset="-128"/>
            </a:endParaRPr>
          </a:p>
          <a:p>
            <a:r>
              <a:rPr lang="ja-JP" altLang="en-US" sz="2800" b="1" dirty="0">
                <a:solidFill>
                  <a:srgbClr val="0070C0"/>
                </a:solidFill>
                <a:latin typeface="Meiryo UI" panose="020B0604030504040204" pitchFamily="50" charset="-128"/>
                <a:ea typeface="Meiryo UI" panose="020B0604030504040204" pitchFamily="50" charset="-128"/>
              </a:rPr>
              <a:t>チャット機能で、お互いの時間・タイミング等を気にせず</a:t>
            </a:r>
            <a:r>
              <a:rPr lang="ja-JP" altLang="en-US" sz="2800" dirty="0">
                <a:latin typeface="Meiryo UI" panose="020B0604030504040204" pitchFamily="50" charset="-128"/>
                <a:ea typeface="Meiryo UI" panose="020B0604030504040204" pitchFamily="50" charset="-128"/>
              </a:rPr>
              <a:t>、各々のペースで情報を発信・受信できるため、共有する負担も少ない</a:t>
            </a:r>
            <a:endParaRPr lang="en-US" altLang="ja-JP" sz="2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医師の診察日以外でも、患者の日常の変化や他の</a:t>
            </a:r>
            <a:r>
              <a:rPr lang="ja-JP" altLang="en-US" sz="2800" b="1" dirty="0">
                <a:solidFill>
                  <a:srgbClr val="0070C0"/>
                </a:solidFill>
                <a:latin typeface="Meiryo UI" panose="020B0604030504040204" pitchFamily="50" charset="-128"/>
                <a:ea typeface="Meiryo UI" panose="020B0604030504040204" pitchFamily="50" charset="-128"/>
              </a:rPr>
              <a:t>専門職が気づけないことがリアルタイムで共有</a:t>
            </a:r>
            <a:r>
              <a:rPr lang="ja-JP" altLang="en-US" sz="2800" dirty="0">
                <a:latin typeface="Meiryo UI" panose="020B0604030504040204" pitchFamily="50" charset="-128"/>
                <a:ea typeface="Meiryo UI" panose="020B0604030504040204" pitchFamily="50" charset="-128"/>
              </a:rPr>
              <a:t>されるため、より的確でタイムロスのない対応につなげることができる。</a:t>
            </a:r>
            <a:endParaRPr kumimoji="1" lang="en-US" altLang="ja-JP" sz="2800" dirty="0">
              <a:latin typeface="Meiryo UI" panose="020B0604030504040204" pitchFamily="50" charset="-128"/>
              <a:ea typeface="Meiryo UI" panose="020B0604030504040204" pitchFamily="50" charset="-128"/>
            </a:endParaRPr>
          </a:p>
        </p:txBody>
      </p:sp>
      <p:sp>
        <p:nvSpPr>
          <p:cNvPr id="2" name="正方形/長方形 1"/>
          <p:cNvSpPr/>
          <p:nvPr/>
        </p:nvSpPr>
        <p:spPr>
          <a:xfrm>
            <a:off x="552660" y="2069959"/>
            <a:ext cx="11062692" cy="1125417"/>
          </a:xfrm>
          <a:prstGeom prst="rect">
            <a:avLst/>
          </a:prstGeom>
          <a:noFill/>
          <a:ln w="158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52660" y="3381842"/>
            <a:ext cx="11062692" cy="1125417"/>
          </a:xfrm>
          <a:prstGeom prst="rect">
            <a:avLst/>
          </a:prstGeom>
          <a:noFill/>
          <a:ln w="158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2660" y="4713821"/>
            <a:ext cx="11062692" cy="1366652"/>
          </a:xfrm>
          <a:prstGeom prst="rect">
            <a:avLst/>
          </a:prstGeom>
          <a:noFill/>
          <a:ln w="1587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60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p:nvPr>
        </p:nvSpPr>
        <p:spPr>
          <a:xfrm>
            <a:off x="-482992" y="244649"/>
            <a:ext cx="6652800" cy="6768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rgbClr val="002060"/>
              </a:buClr>
              <a:buSzPts val="2800"/>
            </a:pPr>
            <a:r>
              <a:rPr lang="ja-JP" altLang="en-US" sz="2800" b="1" dirty="0">
                <a:latin typeface="ＭＳ ゴシック" panose="020B0609070205080204" pitchFamily="49" charset="-128"/>
                <a:ea typeface="ＭＳ ゴシック" panose="020B0609070205080204" pitchFamily="49" charset="-128"/>
                <a:cs typeface="Arial"/>
                <a:sym typeface="Arial"/>
              </a:rPr>
              <a:t>さくらネット：患者情報の閲覧</a:t>
            </a:r>
            <a:r>
              <a:rPr lang="ja-JP" altLang="en-US" sz="2800" dirty="0">
                <a:solidFill>
                  <a:srgbClr val="002060"/>
                </a:solidFill>
                <a:latin typeface="+mj-ea"/>
                <a:cs typeface="Arial"/>
                <a:sym typeface="Arial"/>
              </a:rPr>
              <a:t>　</a:t>
            </a:r>
            <a:endParaRPr sz="2800" dirty="0">
              <a:solidFill>
                <a:srgbClr val="002060"/>
              </a:solidFill>
              <a:latin typeface="+mj-ea"/>
              <a:cs typeface="Arial"/>
              <a:sym typeface="Arial"/>
            </a:endParaRPr>
          </a:p>
        </p:txBody>
      </p:sp>
      <p:grpSp>
        <p:nvGrpSpPr>
          <p:cNvPr id="160" name="Google Shape;160;p4"/>
          <p:cNvGrpSpPr/>
          <p:nvPr/>
        </p:nvGrpSpPr>
        <p:grpSpPr>
          <a:xfrm>
            <a:off x="1625887" y="921449"/>
            <a:ext cx="8718352" cy="5368496"/>
            <a:chOff x="1276142" y="1104833"/>
            <a:chExt cx="7205250" cy="4880451"/>
          </a:xfrm>
        </p:grpSpPr>
        <p:sp>
          <p:nvSpPr>
            <p:cNvPr id="161" name="Google Shape;161;p4"/>
            <p:cNvSpPr/>
            <p:nvPr/>
          </p:nvSpPr>
          <p:spPr>
            <a:xfrm>
              <a:off x="1398545" y="1697258"/>
              <a:ext cx="3197088" cy="1617187"/>
            </a:xfrm>
            <a:prstGeom prst="rect">
              <a:avLst/>
            </a:prstGeom>
            <a:solidFill>
              <a:schemeClr val="accent1">
                <a:lumMod val="40000"/>
                <a:lumOff val="60000"/>
              </a:schemeClr>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b="1" dirty="0">
                  <a:solidFill>
                    <a:schemeClr val="dk1"/>
                  </a:solidFill>
                  <a:latin typeface="Meiryo UI" panose="020B0604030504040204" pitchFamily="50" charset="-128"/>
                  <a:ea typeface="Meiryo UI" panose="020B0604030504040204" pitchFamily="50" charset="-128"/>
                  <a:sym typeface="Arial"/>
                </a:rPr>
                <a:t>　</a:t>
              </a:r>
              <a:endParaRPr b="1" dirty="0">
                <a:solidFill>
                  <a:schemeClr val="dk1"/>
                </a:solidFill>
                <a:latin typeface="Meiryo UI" panose="020B0604030504040204" pitchFamily="50" charset="-128"/>
                <a:ea typeface="Meiryo UI" panose="020B0604030504040204" pitchFamily="50" charset="-128"/>
                <a:sym typeface="Arial"/>
              </a:endParaRPr>
            </a:p>
            <a:p>
              <a:pPr algn="ctr"/>
              <a:r>
                <a:rPr lang="ja-JP" altLang="en-US" b="1" dirty="0">
                  <a:solidFill>
                    <a:schemeClr val="dk1"/>
                  </a:solidFill>
                  <a:latin typeface="Meiryo UI" panose="020B0604030504040204" pitchFamily="50" charset="-128"/>
                  <a:ea typeface="Meiryo UI" panose="020B0604030504040204" pitchFamily="50" charset="-128"/>
                  <a:sym typeface="Arial"/>
                </a:rPr>
                <a:t>主訴</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病名</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処方</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注射</a:t>
              </a:r>
              <a:r>
                <a:rPr lang="en-US" altLang="ja-JP"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r>
                <a:rPr lang="ja-JP" altLang="en-US" b="1" dirty="0">
                  <a:solidFill>
                    <a:schemeClr val="dk1"/>
                  </a:solidFill>
                  <a:latin typeface="Meiryo UI" panose="020B0604030504040204" pitchFamily="50" charset="-128"/>
                  <a:ea typeface="Meiryo UI" panose="020B0604030504040204" pitchFamily="50" charset="-128"/>
                  <a:sym typeface="Arial"/>
                </a:rPr>
                <a:t>検査結果</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検索画像</a:t>
              </a:r>
              <a:r>
                <a:rPr lang="en-US" altLang="ja-JP"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r>
                <a:rPr lang="ja-JP" altLang="en-US" b="1" dirty="0">
                  <a:solidFill>
                    <a:schemeClr val="dk1"/>
                  </a:solidFill>
                  <a:latin typeface="Meiryo UI" panose="020B0604030504040204" pitchFamily="50" charset="-128"/>
                  <a:ea typeface="Meiryo UI" panose="020B0604030504040204" pitchFamily="50" charset="-128"/>
                  <a:sym typeface="Arial"/>
                </a:rPr>
                <a:t>処置</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手術</a:t>
              </a:r>
              <a:endParaRPr b="1" dirty="0">
                <a:solidFill>
                  <a:schemeClr val="dk1"/>
                </a:solidFill>
                <a:latin typeface="Meiryo UI" panose="020B0604030504040204" pitchFamily="50" charset="-128"/>
                <a:ea typeface="Meiryo UI" panose="020B0604030504040204" pitchFamily="50" charset="-128"/>
                <a:sym typeface="Arial"/>
              </a:endParaRPr>
            </a:p>
            <a:p>
              <a:pPr algn="ctr"/>
              <a:r>
                <a:rPr lang="ja-JP" altLang="en-US" b="1" dirty="0">
                  <a:solidFill>
                    <a:schemeClr val="dk1"/>
                  </a:solidFill>
                  <a:latin typeface="Meiryo UI" panose="020B0604030504040204" pitchFamily="50" charset="-128"/>
                  <a:ea typeface="Meiryo UI" panose="020B0604030504040204" pitchFamily="50" charset="-128"/>
                  <a:sym typeface="Arial"/>
                </a:rPr>
                <a:t>バイタル</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診療記録</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サマリー</a:t>
              </a:r>
              <a:r>
                <a:rPr lang="en-US" altLang="ja-JP"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endParaRPr b="1" dirty="0">
                <a:solidFill>
                  <a:schemeClr val="dk1"/>
                </a:solidFill>
                <a:latin typeface="Meiryo UI" panose="020B0604030504040204" pitchFamily="50" charset="-128"/>
                <a:ea typeface="Meiryo UI" panose="020B0604030504040204" pitchFamily="50" charset="-128"/>
                <a:sym typeface="Arial"/>
              </a:endParaRPr>
            </a:p>
          </p:txBody>
        </p:sp>
        <p:sp>
          <p:nvSpPr>
            <p:cNvPr id="162" name="Google Shape;162;p4"/>
            <p:cNvSpPr/>
            <p:nvPr/>
          </p:nvSpPr>
          <p:spPr>
            <a:xfrm>
              <a:off x="5138092" y="1697258"/>
              <a:ext cx="3197088" cy="1636823"/>
            </a:xfrm>
            <a:prstGeom prst="rect">
              <a:avLst/>
            </a:prstGeom>
            <a:solidFill>
              <a:srgbClr val="B7CCE4"/>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sz="1600" b="1" dirty="0">
                  <a:solidFill>
                    <a:schemeClr val="dk1"/>
                  </a:solidFill>
                  <a:latin typeface="Meiryo UI" panose="020B0604030504040204" pitchFamily="50" charset="-128"/>
                  <a:ea typeface="Meiryo UI" panose="020B0604030504040204" pitchFamily="50" charset="-128"/>
                  <a:sym typeface="Arial"/>
                </a:rPr>
                <a:t>アレルギー</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禁忌薬</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薬品副作用</a:t>
              </a:r>
              <a:r>
                <a:rPr lang="en-US" altLang="ja-JP" sz="1600"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r>
                <a:rPr lang="ja-JP" altLang="en-US" sz="1600" b="1" dirty="0">
                  <a:solidFill>
                    <a:schemeClr val="dk1"/>
                  </a:solidFill>
                  <a:latin typeface="Meiryo UI" panose="020B0604030504040204" pitchFamily="50" charset="-128"/>
                  <a:ea typeface="Meiryo UI" panose="020B0604030504040204" pitchFamily="50" charset="-128"/>
                  <a:sym typeface="Arial"/>
                </a:rPr>
                <a:t>身体情報</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血液型</a:t>
              </a:r>
              <a:r>
                <a:rPr lang="en-US" altLang="ja-JP" sz="1600"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r>
                <a:rPr lang="ja-JP" altLang="en-US" sz="1600" b="1" dirty="0">
                  <a:solidFill>
                    <a:schemeClr val="dk1"/>
                  </a:solidFill>
                  <a:latin typeface="Meiryo UI" panose="020B0604030504040204" pitchFamily="50" charset="-128"/>
                  <a:ea typeface="Meiryo UI" panose="020B0604030504040204" pitchFamily="50" charset="-128"/>
                  <a:sym typeface="Arial"/>
                </a:rPr>
                <a:t>感染症 遺伝歴</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既往歴</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手術歴</a:t>
              </a:r>
              <a:r>
                <a:rPr lang="en-US" altLang="ja-JP" sz="1600" b="1" dirty="0">
                  <a:solidFill>
                    <a:schemeClr val="dk1"/>
                  </a:solidFill>
                  <a:latin typeface="Meiryo UI" panose="020B0604030504040204" pitchFamily="50" charset="-128"/>
                  <a:ea typeface="Meiryo UI" panose="020B0604030504040204" pitchFamily="50" charset="-128"/>
                  <a:sym typeface="Arial"/>
                </a:rPr>
                <a:t>/</a:t>
              </a:r>
              <a:endParaRPr dirty="0">
                <a:latin typeface="Meiryo UI" panose="020B0604030504040204" pitchFamily="50" charset="-128"/>
                <a:ea typeface="Meiryo UI" panose="020B0604030504040204" pitchFamily="50" charset="-128"/>
              </a:endParaRPr>
            </a:p>
            <a:p>
              <a:pPr algn="ctr"/>
              <a:r>
                <a:rPr lang="ja-JP" altLang="en-US" sz="1600" b="1" dirty="0">
                  <a:solidFill>
                    <a:schemeClr val="dk1"/>
                  </a:solidFill>
                  <a:latin typeface="Meiryo UI" panose="020B0604030504040204" pitchFamily="50" charset="-128"/>
                  <a:ea typeface="Meiryo UI" panose="020B0604030504040204" pitchFamily="50" charset="-128"/>
                  <a:sym typeface="Arial"/>
                </a:rPr>
                <a:t>家族歴</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家族構成</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ジェノグラム</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緊急連絡先</a:t>
              </a:r>
              <a:r>
                <a:rPr lang="en-US" altLang="ja-JP" sz="1600" b="1" dirty="0">
                  <a:solidFill>
                    <a:schemeClr val="dk1"/>
                  </a:solidFill>
                  <a:latin typeface="Meiryo UI" panose="020B0604030504040204" pitchFamily="50" charset="-128"/>
                  <a:ea typeface="Meiryo UI" panose="020B0604030504040204" pitchFamily="50" charset="-128"/>
                  <a:sym typeface="Arial"/>
                </a:rPr>
                <a:t>/ </a:t>
              </a:r>
              <a:r>
                <a:rPr lang="ja-JP" altLang="en-US" sz="1600" b="1" dirty="0">
                  <a:solidFill>
                    <a:schemeClr val="dk1"/>
                  </a:solidFill>
                  <a:latin typeface="Meiryo UI" panose="020B0604030504040204" pitchFamily="50" charset="-128"/>
                  <a:ea typeface="Meiryo UI" panose="020B0604030504040204" pitchFamily="50" charset="-128"/>
                  <a:sym typeface="Arial"/>
                </a:rPr>
                <a:t>入院歴</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輸血歴</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要介護度</a:t>
              </a:r>
              <a:r>
                <a:rPr lang="en-US" altLang="ja-JP" sz="1600" b="1" dirty="0">
                  <a:solidFill>
                    <a:schemeClr val="dk1"/>
                  </a:solidFill>
                  <a:latin typeface="Meiryo UI" panose="020B0604030504040204" pitchFamily="50" charset="-128"/>
                  <a:ea typeface="Meiryo UI" panose="020B0604030504040204" pitchFamily="50" charset="-128"/>
                  <a:sym typeface="Arial"/>
                </a:rPr>
                <a:t>/</a:t>
              </a:r>
              <a:r>
                <a:rPr lang="ja-JP" altLang="en-US" sz="1600" b="1" dirty="0">
                  <a:solidFill>
                    <a:schemeClr val="dk1"/>
                  </a:solidFill>
                  <a:latin typeface="Meiryo UI" panose="020B0604030504040204" pitchFamily="50" charset="-128"/>
                  <a:ea typeface="Meiryo UI" panose="020B0604030504040204" pitchFamily="50" charset="-128"/>
                  <a:sym typeface="Arial"/>
                </a:rPr>
                <a:t>生活情報  </a:t>
              </a:r>
              <a:endParaRPr sz="1600" b="1" dirty="0">
                <a:solidFill>
                  <a:schemeClr val="dk1"/>
                </a:solidFill>
                <a:latin typeface="Meiryo UI" panose="020B0604030504040204" pitchFamily="50" charset="-128"/>
                <a:ea typeface="Meiryo UI" panose="020B0604030504040204" pitchFamily="50" charset="-128"/>
                <a:sym typeface="Arial"/>
              </a:endParaRPr>
            </a:p>
          </p:txBody>
        </p:sp>
        <p:sp>
          <p:nvSpPr>
            <p:cNvPr id="163" name="Google Shape;163;p4"/>
            <p:cNvSpPr/>
            <p:nvPr/>
          </p:nvSpPr>
          <p:spPr>
            <a:xfrm>
              <a:off x="1462439" y="4368097"/>
              <a:ext cx="3197088" cy="1617187"/>
            </a:xfrm>
            <a:prstGeom prst="rect">
              <a:avLst/>
            </a:prstGeom>
            <a:solidFill>
              <a:srgbClr val="B7CCE4"/>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b="1" dirty="0">
                  <a:solidFill>
                    <a:schemeClr val="dk1"/>
                  </a:solidFill>
                  <a:latin typeface="Meiryo UI" panose="020B0604030504040204" pitchFamily="50" charset="-128"/>
                  <a:ea typeface="Meiryo UI" panose="020B0604030504040204" pitchFamily="50" charset="-128"/>
                  <a:sym typeface="Arial"/>
                </a:rPr>
                <a:t>　ケアプラン</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介護サービス利用記録</a:t>
              </a:r>
              <a:r>
                <a:rPr lang="en-US" altLang="ja-JP" b="1" dirty="0">
                  <a:solidFill>
                    <a:schemeClr val="dk1"/>
                  </a:solidFill>
                  <a:latin typeface="Meiryo UI" panose="020B0604030504040204" pitchFamily="50" charset="-128"/>
                  <a:ea typeface="Meiryo UI" panose="020B0604030504040204" pitchFamily="50" charset="-128"/>
                  <a:sym typeface="Arial"/>
                </a:rPr>
                <a:t>/</a:t>
              </a:r>
            </a:p>
            <a:p>
              <a:pPr algn="ctr"/>
              <a:r>
                <a:rPr lang="ja-JP" altLang="en-US" b="1" dirty="0">
                  <a:solidFill>
                    <a:schemeClr val="dk1"/>
                  </a:solidFill>
                  <a:latin typeface="Meiryo UI" panose="020B0604030504040204" pitchFamily="50" charset="-128"/>
                  <a:ea typeface="Meiryo UI" panose="020B0604030504040204" pitchFamily="50" charset="-128"/>
                  <a:sym typeface="Arial"/>
                </a:rPr>
                <a:t>フェイスシート</a:t>
              </a:r>
              <a:r>
                <a:rPr lang="en-US" altLang="ja-JP" b="1" dirty="0">
                  <a:solidFill>
                    <a:schemeClr val="dk1"/>
                  </a:solidFill>
                  <a:latin typeface="Meiryo UI" panose="020B0604030504040204" pitchFamily="50" charset="-128"/>
                  <a:ea typeface="Meiryo UI" panose="020B0604030504040204" pitchFamily="50" charset="-128"/>
                  <a:sym typeface="Arial"/>
                </a:rPr>
                <a:t>/</a:t>
              </a:r>
              <a:r>
                <a:rPr lang="ja-JP" altLang="en-US" b="1" dirty="0">
                  <a:solidFill>
                    <a:schemeClr val="dk1"/>
                  </a:solidFill>
                  <a:latin typeface="Meiryo UI" panose="020B0604030504040204" pitchFamily="50" charset="-128"/>
                  <a:ea typeface="Meiryo UI" panose="020B0604030504040204" pitchFamily="50" charset="-128"/>
                  <a:sym typeface="Arial"/>
                </a:rPr>
                <a:t>介護画像</a:t>
              </a:r>
              <a:endParaRPr b="1" dirty="0">
                <a:solidFill>
                  <a:schemeClr val="dk1"/>
                </a:solidFill>
                <a:latin typeface="Meiryo UI" panose="020B0604030504040204" pitchFamily="50" charset="-128"/>
                <a:ea typeface="Meiryo UI" panose="020B0604030504040204" pitchFamily="50" charset="-128"/>
                <a:sym typeface="Arial"/>
              </a:endParaRPr>
            </a:p>
          </p:txBody>
        </p:sp>
        <p:sp>
          <p:nvSpPr>
            <p:cNvPr id="164" name="Google Shape;164;p4"/>
            <p:cNvSpPr/>
            <p:nvPr/>
          </p:nvSpPr>
          <p:spPr>
            <a:xfrm>
              <a:off x="5184340" y="4368097"/>
              <a:ext cx="3197088" cy="1617187"/>
            </a:xfrm>
            <a:prstGeom prst="rect">
              <a:avLst/>
            </a:prstGeom>
            <a:solidFill>
              <a:srgbClr val="B7CCE4"/>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r>
                <a:rPr lang="ja-JP" altLang="en-US" b="1">
                  <a:solidFill>
                    <a:schemeClr val="dk1"/>
                  </a:solidFill>
                  <a:latin typeface="Meiryo UI" panose="020B0604030504040204" pitchFamily="50" charset="-128"/>
                  <a:ea typeface="Meiryo UI" panose="020B0604030504040204" pitchFamily="50" charset="-128"/>
                  <a:sym typeface="Arial"/>
                </a:rPr>
                <a:t>バイタル</a:t>
              </a:r>
              <a:r>
                <a:rPr lang="en-US" altLang="ja-JP" b="1">
                  <a:solidFill>
                    <a:schemeClr val="dk1"/>
                  </a:solidFill>
                  <a:latin typeface="Meiryo UI" panose="020B0604030504040204" pitchFamily="50" charset="-128"/>
                  <a:ea typeface="Meiryo UI" panose="020B0604030504040204" pitchFamily="50" charset="-128"/>
                  <a:sym typeface="Arial"/>
                </a:rPr>
                <a:t>/</a:t>
              </a:r>
              <a:r>
                <a:rPr lang="ja-JP" altLang="en-US" b="1">
                  <a:solidFill>
                    <a:schemeClr val="dk1"/>
                  </a:solidFill>
                  <a:latin typeface="Meiryo UI" panose="020B0604030504040204" pitchFamily="50" charset="-128"/>
                  <a:ea typeface="Meiryo UI" panose="020B0604030504040204" pitchFamily="50" charset="-128"/>
                  <a:sym typeface="Arial"/>
                </a:rPr>
                <a:t>介護記録</a:t>
              </a:r>
              <a:r>
                <a:rPr lang="en-US" altLang="ja-JP" b="1">
                  <a:solidFill>
                    <a:schemeClr val="dk1"/>
                  </a:solidFill>
                  <a:latin typeface="Meiryo UI" panose="020B0604030504040204" pitchFamily="50" charset="-128"/>
                  <a:ea typeface="Meiryo UI" panose="020B0604030504040204" pitchFamily="50" charset="-128"/>
                  <a:sym typeface="Arial"/>
                </a:rPr>
                <a:t>/</a:t>
              </a:r>
              <a:r>
                <a:rPr lang="ja-JP" altLang="en-US" b="1">
                  <a:solidFill>
                    <a:schemeClr val="dk1"/>
                  </a:solidFill>
                  <a:latin typeface="Meiryo UI" panose="020B0604030504040204" pitchFamily="50" charset="-128"/>
                  <a:ea typeface="Meiryo UI" panose="020B0604030504040204" pitchFamily="50" charset="-128"/>
                  <a:sym typeface="Arial"/>
                </a:rPr>
                <a:t>介護画像</a:t>
              </a:r>
              <a:endParaRPr>
                <a:latin typeface="Meiryo UI" panose="020B0604030504040204" pitchFamily="50" charset="-128"/>
                <a:ea typeface="Meiryo UI" panose="020B0604030504040204" pitchFamily="50" charset="-128"/>
              </a:endParaRPr>
            </a:p>
          </p:txBody>
        </p:sp>
        <p:sp>
          <p:nvSpPr>
            <p:cNvPr id="165" name="Google Shape;165;p4"/>
            <p:cNvSpPr/>
            <p:nvPr/>
          </p:nvSpPr>
          <p:spPr>
            <a:xfrm>
              <a:off x="1276142" y="1104833"/>
              <a:ext cx="3401040" cy="592425"/>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algn="ctr"/>
              <a:r>
                <a:rPr lang="ja-JP" altLang="en-US" sz="2800" b="1" u="sng">
                  <a:solidFill>
                    <a:schemeClr val="lt1"/>
                  </a:solidFill>
                  <a:latin typeface="Meiryo UI" panose="020B0604030504040204" pitchFamily="50" charset="-128"/>
                  <a:ea typeface="Meiryo UI" panose="020B0604030504040204" pitchFamily="50" charset="-128"/>
                  <a:sym typeface="Arial"/>
                </a:rPr>
                <a:t>①医療情報</a:t>
              </a:r>
              <a:endParaRPr>
                <a:latin typeface="Meiryo UI" panose="020B0604030504040204" pitchFamily="50" charset="-128"/>
                <a:ea typeface="Meiryo UI" panose="020B0604030504040204" pitchFamily="50" charset="-128"/>
              </a:endParaRPr>
            </a:p>
          </p:txBody>
        </p:sp>
        <p:sp>
          <p:nvSpPr>
            <p:cNvPr id="166" name="Google Shape;166;p4"/>
            <p:cNvSpPr/>
            <p:nvPr/>
          </p:nvSpPr>
          <p:spPr>
            <a:xfrm>
              <a:off x="1276142" y="3775672"/>
              <a:ext cx="3437044" cy="592425"/>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algn="ctr"/>
              <a:r>
                <a:rPr lang="ja-JP" altLang="en-US" sz="2800" b="1" u="sng">
                  <a:solidFill>
                    <a:schemeClr val="lt1"/>
                  </a:solidFill>
                  <a:latin typeface="Meiryo UI" panose="020B0604030504040204" pitchFamily="50" charset="-128"/>
                  <a:ea typeface="Meiryo UI" panose="020B0604030504040204" pitchFamily="50" charset="-128"/>
                  <a:sym typeface="Arial"/>
                </a:rPr>
                <a:t>③介護情報</a:t>
              </a:r>
              <a:endParaRPr>
                <a:latin typeface="Meiryo UI" panose="020B0604030504040204" pitchFamily="50" charset="-128"/>
                <a:ea typeface="Meiryo UI" panose="020B0604030504040204" pitchFamily="50" charset="-128"/>
              </a:endParaRPr>
            </a:p>
          </p:txBody>
        </p:sp>
        <p:sp>
          <p:nvSpPr>
            <p:cNvPr id="167" name="Google Shape;167;p4"/>
            <p:cNvSpPr/>
            <p:nvPr/>
          </p:nvSpPr>
          <p:spPr>
            <a:xfrm>
              <a:off x="5044348" y="3789045"/>
              <a:ext cx="3437044" cy="592425"/>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algn="ctr"/>
              <a:r>
                <a:rPr lang="ja-JP" altLang="en-US" sz="2800" b="1" u="sng">
                  <a:solidFill>
                    <a:schemeClr val="lt1"/>
                  </a:solidFill>
                  <a:latin typeface="Meiryo UI" panose="020B0604030504040204" pitchFamily="50" charset="-128"/>
                  <a:ea typeface="Meiryo UI" panose="020B0604030504040204" pitchFamily="50" charset="-128"/>
                  <a:sym typeface="Arial"/>
                </a:rPr>
                <a:t>④温度板</a:t>
              </a:r>
              <a:endParaRPr>
                <a:latin typeface="Meiryo UI" panose="020B0604030504040204" pitchFamily="50" charset="-128"/>
                <a:ea typeface="Meiryo UI" panose="020B0604030504040204" pitchFamily="50" charset="-128"/>
              </a:endParaRPr>
            </a:p>
          </p:txBody>
        </p:sp>
        <p:sp>
          <p:nvSpPr>
            <p:cNvPr id="168" name="Google Shape;168;p4"/>
            <p:cNvSpPr/>
            <p:nvPr/>
          </p:nvSpPr>
          <p:spPr>
            <a:xfrm>
              <a:off x="5020558" y="1104833"/>
              <a:ext cx="3437044" cy="592425"/>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algn="ctr"/>
              <a:r>
                <a:rPr lang="ja-JP" altLang="en-US" sz="2800" b="1" u="sng">
                  <a:solidFill>
                    <a:schemeClr val="lt1"/>
                  </a:solidFill>
                  <a:latin typeface="Meiryo UI" panose="020B0604030504040204" pitchFamily="50" charset="-128"/>
                  <a:ea typeface="Meiryo UI" panose="020B0604030504040204" pitchFamily="50" charset="-128"/>
                  <a:sym typeface="Arial"/>
                </a:rPr>
                <a:t>②患者基本情報</a:t>
              </a:r>
              <a:endParaRPr sz="1600" b="1">
                <a:solidFill>
                  <a:schemeClr val="lt1"/>
                </a:solidFill>
                <a:latin typeface="Meiryo UI" panose="020B0604030504040204" pitchFamily="50" charset="-128"/>
                <a:ea typeface="Meiryo UI" panose="020B0604030504040204" pitchFamily="50" charset="-128"/>
                <a:sym typeface="Arial"/>
              </a:endParaRPr>
            </a:p>
          </p:txBody>
        </p:sp>
      </p:grpSp>
      <p:sp>
        <p:nvSpPr>
          <p:cNvPr id="169" name="Google Shape;169;p4"/>
          <p:cNvSpPr/>
          <p:nvPr/>
        </p:nvSpPr>
        <p:spPr>
          <a:xfrm>
            <a:off x="4781726" y="3061982"/>
            <a:ext cx="2406674" cy="1300293"/>
          </a:xfrm>
          <a:prstGeom prst="ellipse">
            <a:avLst/>
          </a:prstGeom>
          <a:solidFill>
            <a:srgbClr val="DAE5F1"/>
          </a:solidFill>
          <a:ln w="762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a:buClr>
                <a:schemeClr val="dk1"/>
              </a:buClr>
              <a:buSzPts val="1600"/>
            </a:pPr>
            <a:endParaRPr sz="1600" b="1">
              <a:solidFill>
                <a:schemeClr val="dk1"/>
              </a:solidFill>
              <a:latin typeface="Meiryo UI" panose="020B0604030504040204" pitchFamily="50" charset="-128"/>
              <a:ea typeface="Meiryo UI" panose="020B0604030504040204" pitchFamily="50" charset="-128"/>
              <a:cs typeface="Calibri"/>
              <a:sym typeface="Calibri"/>
            </a:endParaRPr>
          </a:p>
        </p:txBody>
      </p:sp>
      <p:sp>
        <p:nvSpPr>
          <p:cNvPr id="170" name="Google Shape;170;p4"/>
          <p:cNvSpPr txBox="1"/>
          <p:nvPr/>
        </p:nvSpPr>
        <p:spPr>
          <a:xfrm>
            <a:off x="5050771" y="3421847"/>
            <a:ext cx="2952328" cy="707886"/>
          </a:xfrm>
          <a:prstGeom prst="rect">
            <a:avLst/>
          </a:prstGeom>
          <a:noFill/>
          <a:ln>
            <a:noFill/>
          </a:ln>
        </p:spPr>
        <p:txBody>
          <a:bodyPr spcFirstLastPara="1" wrap="square" lIns="91425" tIns="45700" rIns="91425" bIns="45700" anchor="t" anchorCtr="0">
            <a:spAutoFit/>
          </a:bodyPr>
          <a:lstStyle/>
          <a:p>
            <a:r>
              <a:rPr lang="ja-JP" altLang="en-US" sz="2000" b="1">
                <a:solidFill>
                  <a:schemeClr val="dk1"/>
                </a:solidFill>
                <a:latin typeface="Meiryo UI" panose="020B0604030504040204" pitchFamily="50" charset="-128"/>
                <a:ea typeface="Meiryo UI" panose="020B0604030504040204" pitchFamily="50" charset="-128"/>
                <a:sym typeface="Arial"/>
              </a:rPr>
              <a:t>コミュニケーション</a:t>
            </a:r>
            <a:endParaRPr sz="2000" b="1">
              <a:solidFill>
                <a:schemeClr val="dk1"/>
              </a:solidFill>
              <a:latin typeface="Meiryo UI" panose="020B0604030504040204" pitchFamily="50" charset="-128"/>
              <a:ea typeface="Meiryo UI" panose="020B0604030504040204" pitchFamily="50" charset="-128"/>
              <a:sym typeface="Arial"/>
            </a:endParaRPr>
          </a:p>
          <a:p>
            <a:r>
              <a:rPr lang="ja-JP" altLang="en-US" sz="2000" b="1">
                <a:solidFill>
                  <a:schemeClr val="dk1"/>
                </a:solidFill>
                <a:latin typeface="Meiryo UI" panose="020B0604030504040204" pitchFamily="50" charset="-128"/>
                <a:ea typeface="Meiryo UI" panose="020B0604030504040204" pitchFamily="50" charset="-128"/>
                <a:sym typeface="Arial"/>
              </a:rPr>
              <a:t>　　　機能</a:t>
            </a:r>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242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198691" y="177321"/>
            <a:ext cx="10039754" cy="504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r>
              <a:rPr lang="ja-JP" altLang="en-US" sz="2800" b="1" i="0" u="none" strike="noStrike" cap="none" dirty="0">
                <a:solidFill>
                  <a:schemeClr val="dk1"/>
                </a:solidFill>
                <a:latin typeface="Meiryo UI" panose="020B0604030504040204" pitchFamily="50" charset="-128"/>
                <a:ea typeface="Meiryo UI" panose="020B0604030504040204" pitchFamily="50" charset="-128"/>
                <a:sym typeface="Arial"/>
              </a:rPr>
              <a:t>電子カルテが導入されて</a:t>
            </a:r>
            <a:r>
              <a:rPr lang="ja-JP" altLang="en-US" sz="2800" b="1" dirty="0">
                <a:solidFill>
                  <a:schemeClr val="dk1"/>
                </a:solidFill>
                <a:latin typeface="Meiryo UI" panose="020B0604030504040204" pitchFamily="50" charset="-128"/>
                <a:ea typeface="Meiryo UI" panose="020B0604030504040204" pitchFamily="50" charset="-128"/>
                <a:sym typeface="Arial"/>
              </a:rPr>
              <a:t>いない機関でも・・・</a:t>
            </a:r>
            <a:r>
              <a:rPr lang="ja-JP" sz="2800" b="1" i="0" u="none" strike="noStrike" cap="none" dirty="0">
                <a:solidFill>
                  <a:schemeClr val="dk1"/>
                </a:solidFill>
                <a:latin typeface="Meiryo UI" panose="020B0604030504040204" pitchFamily="50" charset="-128"/>
                <a:ea typeface="Meiryo UI" panose="020B0604030504040204" pitchFamily="50" charset="-128"/>
                <a:sym typeface="Arial"/>
              </a:rPr>
              <a:t> </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159" name="Google Shape;159;p23"/>
          <p:cNvSpPr txBox="1">
            <a:spLocks noGrp="1"/>
          </p:cNvSpPr>
          <p:nvPr>
            <p:ph type="sldNum" idx="12"/>
          </p:nvPr>
        </p:nvSpPr>
        <p:spPr>
          <a:xfrm>
            <a:off x="9347200" y="6619876"/>
            <a:ext cx="2844800" cy="238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800"/>
              <a:buNone/>
            </a:pPr>
            <a:fld id="{00000000-1234-1234-1234-123412341234}" type="slidenum">
              <a:rPr lang="en-US" altLang="ja-JP" sz="1200">
                <a:latin typeface="Meiryo UI" panose="020B0604030504040204" pitchFamily="50" charset="-128"/>
                <a:ea typeface="Meiryo UI" panose="020B0604030504040204" pitchFamily="50" charset="-128"/>
                <a:cs typeface="Arial"/>
                <a:sym typeface="Arial"/>
              </a:rPr>
              <a:t>9</a:t>
            </a:fld>
            <a:endParaRPr sz="1200">
              <a:latin typeface="Meiryo UI" panose="020B0604030504040204" pitchFamily="50" charset="-128"/>
              <a:ea typeface="Meiryo UI" panose="020B0604030504040204" pitchFamily="50" charset="-128"/>
              <a:cs typeface="Arial"/>
              <a:sym typeface="Arial"/>
            </a:endParaRPr>
          </a:p>
        </p:txBody>
      </p:sp>
      <p:sp>
        <p:nvSpPr>
          <p:cNvPr id="161" name="Google Shape;161;p23"/>
          <p:cNvSpPr txBox="1"/>
          <p:nvPr/>
        </p:nvSpPr>
        <p:spPr>
          <a:xfrm>
            <a:off x="398180" y="1523458"/>
            <a:ext cx="1177758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400" b="1" i="0" u="none" strike="noStrike" cap="none" dirty="0">
                <a:solidFill>
                  <a:srgbClr val="0070C0"/>
                </a:solidFill>
                <a:latin typeface="Meiryo UI" panose="020B0604030504040204" pitchFamily="50" charset="-128"/>
                <a:ea typeface="Meiryo UI" panose="020B0604030504040204" pitchFamily="50" charset="-128"/>
                <a:sym typeface="Arial"/>
              </a:rPr>
              <a:t>電子カルテだけではなく、</a:t>
            </a:r>
            <a:r>
              <a:rPr lang="ja-JP" sz="2400" b="1" i="0" u="none" strike="noStrike" cap="none" dirty="0">
                <a:solidFill>
                  <a:srgbClr val="FF0000"/>
                </a:solidFill>
                <a:latin typeface="Meiryo UI" panose="020B0604030504040204" pitchFamily="50" charset="-128"/>
                <a:ea typeface="Meiryo UI" panose="020B0604030504040204" pitchFamily="50" charset="-128"/>
                <a:sym typeface="Arial"/>
              </a:rPr>
              <a:t>レセコン（医科、歯科、調剤、介護）やPACS</a:t>
            </a:r>
            <a:r>
              <a:rPr lang="ja-JP" altLang="en-US" sz="2400" b="1" i="0" u="none" strike="noStrike" cap="none" dirty="0">
                <a:solidFill>
                  <a:srgbClr val="FF0000"/>
                </a:solidFill>
                <a:latin typeface="Meiryo UI" panose="020B0604030504040204" pitchFamily="50" charset="-128"/>
                <a:ea typeface="Meiryo UI" panose="020B0604030504040204" pitchFamily="50" charset="-128"/>
                <a:sym typeface="Arial"/>
              </a:rPr>
              <a:t>・訪看・介護システム</a:t>
            </a:r>
            <a:br>
              <a:rPr lang="ja-JP" sz="2400" b="1" i="0" u="none" strike="noStrike" cap="none" dirty="0">
                <a:solidFill>
                  <a:srgbClr val="0070C0"/>
                </a:solidFill>
                <a:latin typeface="Meiryo UI" panose="020B0604030504040204" pitchFamily="50" charset="-128"/>
                <a:ea typeface="Meiryo UI" panose="020B0604030504040204" pitchFamily="50" charset="-128"/>
                <a:sym typeface="Arial"/>
              </a:rPr>
            </a:br>
            <a:r>
              <a:rPr lang="ja-JP" sz="2400" b="1" i="0" u="none" strike="noStrike" cap="none" dirty="0">
                <a:solidFill>
                  <a:srgbClr val="0070C0"/>
                </a:solidFill>
                <a:latin typeface="Meiryo UI" panose="020B0604030504040204" pitchFamily="50" charset="-128"/>
                <a:ea typeface="Meiryo UI" panose="020B0604030504040204" pitchFamily="50" charset="-128"/>
                <a:sym typeface="Arial"/>
              </a:rPr>
              <a:t>などの機器と接続、情報公開が可能</a:t>
            </a:r>
            <a:r>
              <a:rPr lang="ja-JP" sz="2400" b="0" i="0" u="none" strike="noStrike" cap="none" dirty="0">
                <a:solidFill>
                  <a:srgbClr val="000000"/>
                </a:solidFill>
                <a:latin typeface="Meiryo UI" panose="020B0604030504040204" pitchFamily="50" charset="-128"/>
                <a:ea typeface="Meiryo UI" panose="020B0604030504040204" pitchFamily="50" charset="-128"/>
                <a:sym typeface="Arial"/>
              </a:rPr>
              <a:t>です。</a:t>
            </a:r>
            <a:r>
              <a:rPr lang="ja-JP" altLang="en-US" sz="2400" b="0" i="0" u="none" strike="noStrike" cap="none" dirty="0">
                <a:solidFill>
                  <a:srgbClr val="000000"/>
                </a:solidFill>
                <a:latin typeface="Meiryo UI" panose="020B0604030504040204" pitchFamily="50" charset="-128"/>
                <a:ea typeface="Meiryo UI" panose="020B0604030504040204" pitchFamily="50" charset="-128"/>
                <a:sym typeface="Arial"/>
              </a:rPr>
              <a:t>また、</a:t>
            </a:r>
            <a:r>
              <a:rPr lang="ja-JP" altLang="en-US" sz="2400" b="1" i="0" u="sng" strike="noStrike" cap="none" dirty="0">
                <a:solidFill>
                  <a:srgbClr val="FF0000"/>
                </a:solidFill>
                <a:latin typeface="Meiryo UI" panose="020B0604030504040204" pitchFamily="50" charset="-128"/>
                <a:ea typeface="Meiryo UI" panose="020B0604030504040204" pitchFamily="50" charset="-128"/>
                <a:sym typeface="Arial"/>
              </a:rPr>
              <a:t>自動的に各施設のデータをさくらネットのサーバーに移行します。</a:t>
            </a:r>
            <a:endParaRPr sz="2400" b="1" i="0" u="sng" strike="noStrike" cap="none" dirty="0">
              <a:solidFill>
                <a:srgbClr val="FF0000"/>
              </a:solidFill>
              <a:latin typeface="Meiryo UI" panose="020B0604030504040204" pitchFamily="50" charset="-128"/>
              <a:ea typeface="Meiryo UI" panose="020B0604030504040204" pitchFamily="50" charset="-128"/>
              <a:sym typeface="Arial"/>
            </a:endParaRPr>
          </a:p>
        </p:txBody>
      </p:sp>
      <p:grpSp>
        <p:nvGrpSpPr>
          <p:cNvPr id="3" name="グループ化 2">
            <a:extLst>
              <a:ext uri="{FF2B5EF4-FFF2-40B4-BE49-F238E27FC236}">
                <a16:creationId xmlns:a16="http://schemas.microsoft.com/office/drawing/2014/main" id="{6C07F8C9-F2A9-4C10-8663-3459DEEB2213}"/>
              </a:ext>
            </a:extLst>
          </p:cNvPr>
          <p:cNvGrpSpPr/>
          <p:nvPr/>
        </p:nvGrpSpPr>
        <p:grpSpPr>
          <a:xfrm>
            <a:off x="2347351" y="2723747"/>
            <a:ext cx="6999849" cy="3655765"/>
            <a:chOff x="2347351" y="2369122"/>
            <a:chExt cx="6999849" cy="3655765"/>
          </a:xfrm>
        </p:grpSpPr>
        <p:grpSp>
          <p:nvGrpSpPr>
            <p:cNvPr id="163" name="Google Shape;163;p23"/>
            <p:cNvGrpSpPr/>
            <p:nvPr/>
          </p:nvGrpSpPr>
          <p:grpSpPr>
            <a:xfrm>
              <a:off x="2347351" y="2369122"/>
              <a:ext cx="6999849" cy="3655765"/>
              <a:chOff x="471924" y="2057500"/>
              <a:chExt cx="8195826" cy="4489347"/>
            </a:xfrm>
          </p:grpSpPr>
          <p:sp>
            <p:nvSpPr>
              <p:cNvPr id="164" name="Google Shape;164;p23"/>
              <p:cNvSpPr/>
              <p:nvPr/>
            </p:nvSpPr>
            <p:spPr>
              <a:xfrm>
                <a:off x="3587750" y="2057500"/>
                <a:ext cx="1988336" cy="2335212"/>
              </a:xfrm>
              <a:prstGeom prst="roundRect">
                <a:avLst>
                  <a:gd name="adj" fmla="val 3440"/>
                </a:avLst>
              </a:prstGeom>
              <a:solidFill>
                <a:srgbClr val="FFFFFF"/>
              </a:solidFill>
              <a:ln w="9525" cap="flat" cmpd="sng">
                <a:solidFill>
                  <a:srgbClr val="000000"/>
                </a:solidFill>
                <a:prstDash val="solid"/>
                <a:round/>
                <a:headEnd type="none" w="sm" len="sm"/>
                <a:tailEnd type="none" w="sm" len="sm"/>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chemeClr val="dk1"/>
                  </a:buClr>
                  <a:buSzPts val="1050"/>
                  <a:buFont typeface="Arial"/>
                  <a:buNone/>
                </a:pPr>
                <a:endParaRPr sz="1050" b="0" i="0" u="none" strike="noStrike" cap="none">
                  <a:solidFill>
                    <a:srgbClr val="000000"/>
                  </a:solidFill>
                  <a:latin typeface="Meiryo UI" panose="020B0604030504040204" pitchFamily="50" charset="-128"/>
                  <a:ea typeface="Meiryo UI" panose="020B0604030504040204" pitchFamily="50" charset="-128"/>
                  <a:sym typeface="Arial"/>
                </a:endParaRPr>
              </a:p>
            </p:txBody>
          </p:sp>
          <p:sp>
            <p:nvSpPr>
              <p:cNvPr id="165" name="Google Shape;165;p23"/>
              <p:cNvSpPr/>
              <p:nvPr/>
            </p:nvSpPr>
            <p:spPr>
              <a:xfrm>
                <a:off x="511175" y="4632425"/>
                <a:ext cx="8156575" cy="863600"/>
              </a:xfrm>
              <a:prstGeom prst="roundRect">
                <a:avLst>
                  <a:gd name="adj" fmla="val 8496"/>
                </a:avLst>
              </a:prstGeom>
              <a:gradFill>
                <a:gsLst>
                  <a:gs pos="0">
                    <a:srgbClr val="FFFF99"/>
                  </a:gs>
                  <a:gs pos="100000">
                    <a:srgbClr val="FFFFCC"/>
                  </a:gs>
                </a:gsLst>
                <a:lin ang="5400000" scaled="0"/>
              </a:gradFill>
              <a:ln w="9525" cap="flat" cmpd="sng">
                <a:solidFill>
                  <a:srgbClr val="FF9900"/>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80"/>
                  </a:solidFill>
                  <a:latin typeface="Meiryo UI" panose="020B0604030504040204" pitchFamily="50" charset="-128"/>
                  <a:ea typeface="Meiryo UI" panose="020B0604030504040204" pitchFamily="50" charset="-128"/>
                  <a:sym typeface="Arial"/>
                </a:endParaRPr>
              </a:p>
            </p:txBody>
          </p:sp>
          <p:sp>
            <p:nvSpPr>
              <p:cNvPr id="166" name="Google Shape;166;p23"/>
              <p:cNvSpPr/>
              <p:nvPr/>
            </p:nvSpPr>
            <p:spPr>
              <a:xfrm>
                <a:off x="3843338" y="3943450"/>
                <a:ext cx="1403350" cy="287337"/>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介護データ</a:t>
                </a:r>
                <a:endParaRPr>
                  <a:latin typeface="Meiryo UI" panose="020B0604030504040204" pitchFamily="50" charset="-128"/>
                  <a:ea typeface="Meiryo UI" panose="020B0604030504040204" pitchFamily="50" charset="-128"/>
                </a:endParaRPr>
              </a:p>
            </p:txBody>
          </p:sp>
          <p:sp>
            <p:nvSpPr>
              <p:cNvPr id="167" name="Google Shape;167;p23"/>
              <p:cNvSpPr/>
              <p:nvPr/>
            </p:nvSpPr>
            <p:spPr>
              <a:xfrm>
                <a:off x="3843338" y="3668812"/>
                <a:ext cx="1403350" cy="28892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処方データ</a:t>
                </a:r>
                <a:endParaRPr>
                  <a:latin typeface="Meiryo UI" panose="020B0604030504040204" pitchFamily="50" charset="-128"/>
                  <a:ea typeface="Meiryo UI" panose="020B0604030504040204" pitchFamily="50" charset="-128"/>
                </a:endParaRPr>
              </a:p>
            </p:txBody>
          </p:sp>
          <p:sp>
            <p:nvSpPr>
              <p:cNvPr id="168" name="Google Shape;168;p23"/>
              <p:cNvSpPr/>
              <p:nvPr/>
            </p:nvSpPr>
            <p:spPr>
              <a:xfrm>
                <a:off x="3843338" y="3402112"/>
                <a:ext cx="1403350" cy="28892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画像データ</a:t>
                </a:r>
                <a:endParaRPr dirty="0">
                  <a:latin typeface="Meiryo UI" panose="020B0604030504040204" pitchFamily="50" charset="-128"/>
                  <a:ea typeface="Meiryo UI" panose="020B0604030504040204" pitchFamily="50" charset="-128"/>
                </a:endParaRPr>
              </a:p>
            </p:txBody>
          </p:sp>
          <p:sp>
            <p:nvSpPr>
              <p:cNvPr id="169" name="Google Shape;169;p23"/>
              <p:cNvSpPr/>
              <p:nvPr/>
            </p:nvSpPr>
            <p:spPr>
              <a:xfrm>
                <a:off x="3843338" y="3132237"/>
                <a:ext cx="1403350" cy="28892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検査データ</a:t>
                </a:r>
                <a:endParaRPr>
                  <a:latin typeface="Meiryo UI" panose="020B0604030504040204" pitchFamily="50" charset="-128"/>
                  <a:ea typeface="Meiryo UI" panose="020B0604030504040204" pitchFamily="50" charset="-128"/>
                </a:endParaRPr>
              </a:p>
            </p:txBody>
          </p:sp>
          <p:sp>
            <p:nvSpPr>
              <p:cNvPr id="170" name="Google Shape;170;p23"/>
              <p:cNvSpPr/>
              <p:nvPr/>
            </p:nvSpPr>
            <p:spPr>
              <a:xfrm>
                <a:off x="3843338" y="2862362"/>
                <a:ext cx="1403350" cy="288925"/>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レセプトデータ</a:t>
                </a:r>
                <a:endParaRPr>
                  <a:latin typeface="Meiryo UI" panose="020B0604030504040204" pitchFamily="50" charset="-128"/>
                  <a:ea typeface="Meiryo UI" panose="020B0604030504040204" pitchFamily="50" charset="-128"/>
                </a:endParaRPr>
              </a:p>
            </p:txBody>
          </p:sp>
          <p:sp>
            <p:nvSpPr>
              <p:cNvPr id="171" name="Google Shape;171;p23"/>
              <p:cNvSpPr/>
              <p:nvPr/>
            </p:nvSpPr>
            <p:spPr>
              <a:xfrm>
                <a:off x="3843338" y="2592487"/>
                <a:ext cx="1403350" cy="287338"/>
              </a:xfrm>
              <a:prstGeom prst="can">
                <a:avLst>
                  <a:gd name="adj" fmla="val 17088"/>
                </a:avLst>
              </a:prstGeom>
              <a:gradFill>
                <a:gsLst>
                  <a:gs pos="0">
                    <a:srgbClr val="BFBFBF"/>
                  </a:gs>
                  <a:gs pos="50000">
                    <a:srgbClr val="FFFFFF"/>
                  </a:gs>
                  <a:gs pos="100000">
                    <a:srgbClr val="D8D8D8"/>
                  </a:gs>
                </a:gsLst>
                <a:lin ang="5400000" scaled="0"/>
              </a:gradFill>
              <a:ln w="9525" cap="flat" cmpd="sng">
                <a:solidFill>
                  <a:srgbClr val="00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dirty="0">
                    <a:solidFill>
                      <a:srgbClr val="000000"/>
                    </a:solidFill>
                    <a:latin typeface="Meiryo UI" panose="020B0604030504040204" pitchFamily="50" charset="-128"/>
                    <a:ea typeface="Meiryo UI" panose="020B0604030504040204" pitchFamily="50" charset="-128"/>
                    <a:sym typeface="Arial"/>
                  </a:rPr>
                  <a:t>電子カルテデータ</a:t>
                </a:r>
                <a:endParaRPr dirty="0">
                  <a:latin typeface="Meiryo UI" panose="020B0604030504040204" pitchFamily="50" charset="-128"/>
                  <a:ea typeface="Meiryo UI" panose="020B0604030504040204" pitchFamily="50" charset="-128"/>
                </a:endParaRPr>
              </a:p>
            </p:txBody>
          </p:sp>
          <p:pic>
            <p:nvPicPr>
              <p:cNvPr id="172" name="Google Shape;172;p23" descr="C:\motozono2\＠資料\アイコン\icojam.com\PNG\building\014.png"/>
              <p:cNvPicPr preferRelativeResize="0"/>
              <p:nvPr/>
            </p:nvPicPr>
            <p:blipFill rotWithShape="1">
              <a:blip r:embed="rId3">
                <a:alphaModFix/>
              </a:blip>
              <a:srcRect/>
              <a:stretch/>
            </p:blipFill>
            <p:spPr>
              <a:xfrm>
                <a:off x="4302125" y="4707037"/>
                <a:ext cx="576263" cy="576263"/>
              </a:xfrm>
              <a:prstGeom prst="rect">
                <a:avLst/>
              </a:prstGeom>
              <a:noFill/>
              <a:ln>
                <a:noFill/>
              </a:ln>
            </p:spPr>
          </p:pic>
          <p:pic>
            <p:nvPicPr>
              <p:cNvPr id="173" name="Google Shape;173;p23" descr="C:\motozono2\＠資料\アイコン\icojam.com\PNG\building\036.png"/>
              <p:cNvPicPr preferRelativeResize="0"/>
              <p:nvPr/>
            </p:nvPicPr>
            <p:blipFill rotWithShape="1">
              <a:blip r:embed="rId4">
                <a:alphaModFix/>
              </a:blip>
              <a:srcRect/>
              <a:stretch/>
            </p:blipFill>
            <p:spPr>
              <a:xfrm>
                <a:off x="1974850" y="4740375"/>
                <a:ext cx="576263" cy="576262"/>
              </a:xfrm>
              <a:prstGeom prst="rect">
                <a:avLst/>
              </a:prstGeom>
              <a:noFill/>
              <a:ln>
                <a:noFill/>
              </a:ln>
            </p:spPr>
          </p:pic>
          <p:pic>
            <p:nvPicPr>
              <p:cNvPr id="174" name="Google Shape;174;p23" descr="C:\motozono2\＠資料\アイコン\icojam.com\PNG\medicine\062.png"/>
              <p:cNvPicPr preferRelativeResize="0"/>
              <p:nvPr/>
            </p:nvPicPr>
            <p:blipFill rotWithShape="1">
              <a:blip r:embed="rId5">
                <a:alphaModFix/>
              </a:blip>
              <a:srcRect/>
              <a:stretch/>
            </p:blipFill>
            <p:spPr>
              <a:xfrm>
                <a:off x="3175000" y="4713387"/>
                <a:ext cx="574675" cy="576263"/>
              </a:xfrm>
              <a:prstGeom prst="rect">
                <a:avLst/>
              </a:prstGeom>
              <a:noFill/>
              <a:ln>
                <a:noFill/>
              </a:ln>
            </p:spPr>
          </p:pic>
          <p:pic>
            <p:nvPicPr>
              <p:cNvPr id="175" name="Google Shape;175;p23" descr="C:\motozono2\＠資料\アイコン\icojam.com\PNG\building\028.png"/>
              <p:cNvPicPr preferRelativeResize="0"/>
              <p:nvPr/>
            </p:nvPicPr>
            <p:blipFill rotWithShape="1">
              <a:blip r:embed="rId6">
                <a:alphaModFix/>
              </a:blip>
              <a:srcRect/>
              <a:stretch/>
            </p:blipFill>
            <p:spPr>
              <a:xfrm>
                <a:off x="836613" y="4713387"/>
                <a:ext cx="576262" cy="576263"/>
              </a:xfrm>
              <a:prstGeom prst="rect">
                <a:avLst/>
              </a:prstGeom>
              <a:noFill/>
              <a:ln>
                <a:noFill/>
              </a:ln>
            </p:spPr>
          </p:pic>
          <p:pic>
            <p:nvPicPr>
              <p:cNvPr id="176" name="Google Shape;176;p23" descr="C:\motozono2\＠資料\アイコン\icojam.com\PNG\medicine\049.png"/>
              <p:cNvPicPr preferRelativeResize="0"/>
              <p:nvPr/>
            </p:nvPicPr>
            <p:blipFill rotWithShape="1">
              <a:blip r:embed="rId7">
                <a:alphaModFix/>
              </a:blip>
              <a:srcRect/>
              <a:stretch/>
            </p:blipFill>
            <p:spPr>
              <a:xfrm>
                <a:off x="6721475" y="4713387"/>
                <a:ext cx="574675" cy="576263"/>
              </a:xfrm>
              <a:prstGeom prst="rect">
                <a:avLst/>
              </a:prstGeom>
              <a:noFill/>
              <a:ln>
                <a:noFill/>
              </a:ln>
            </p:spPr>
          </p:pic>
          <p:sp>
            <p:nvSpPr>
              <p:cNvPr id="177" name="Google Shape;177;p23"/>
              <p:cNvSpPr txBox="1"/>
              <p:nvPr/>
            </p:nvSpPr>
            <p:spPr>
              <a:xfrm>
                <a:off x="4289201" y="5222975"/>
                <a:ext cx="546549"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病院</a:t>
                </a:r>
                <a:endParaRPr>
                  <a:latin typeface="Meiryo UI" panose="020B0604030504040204" pitchFamily="50" charset="-128"/>
                  <a:ea typeface="Meiryo UI" panose="020B0604030504040204" pitchFamily="50" charset="-128"/>
                </a:endParaRPr>
              </a:p>
            </p:txBody>
          </p:sp>
          <p:sp>
            <p:nvSpPr>
              <p:cNvPr id="178" name="Google Shape;178;p23"/>
              <p:cNvSpPr txBox="1"/>
              <p:nvPr/>
            </p:nvSpPr>
            <p:spPr>
              <a:xfrm>
                <a:off x="2899245" y="5240437"/>
                <a:ext cx="1042048"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医科診療所</a:t>
                </a:r>
                <a:endParaRPr>
                  <a:latin typeface="Meiryo UI" panose="020B0604030504040204" pitchFamily="50" charset="-128"/>
                  <a:ea typeface="Meiryo UI" panose="020B0604030504040204" pitchFamily="50" charset="-128"/>
                </a:endParaRPr>
              </a:p>
            </p:txBody>
          </p:sp>
          <p:sp>
            <p:nvSpPr>
              <p:cNvPr id="179" name="Google Shape;179;p23"/>
              <p:cNvSpPr txBox="1"/>
              <p:nvPr/>
            </p:nvSpPr>
            <p:spPr>
              <a:xfrm>
                <a:off x="1642706" y="5240437"/>
                <a:ext cx="1207214"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介護福祉施設</a:t>
                </a:r>
                <a:endParaRPr>
                  <a:latin typeface="Meiryo UI" panose="020B0604030504040204" pitchFamily="50" charset="-128"/>
                  <a:ea typeface="Meiryo UI" panose="020B0604030504040204" pitchFamily="50" charset="-128"/>
                </a:endParaRPr>
              </a:p>
            </p:txBody>
          </p:sp>
          <p:pic>
            <p:nvPicPr>
              <p:cNvPr id="180" name="Google Shape;180;p23" descr="C:\motozono2\＠資料\アイコン\icojam.com\PNG\building\035.png"/>
              <p:cNvPicPr preferRelativeResize="0"/>
              <p:nvPr/>
            </p:nvPicPr>
            <p:blipFill rotWithShape="1">
              <a:blip r:embed="rId8">
                <a:alphaModFix/>
              </a:blip>
              <a:srcRect/>
              <a:stretch/>
            </p:blipFill>
            <p:spPr>
              <a:xfrm>
                <a:off x="7812088" y="4692750"/>
                <a:ext cx="576262" cy="576262"/>
              </a:xfrm>
              <a:prstGeom prst="rect">
                <a:avLst/>
              </a:prstGeom>
              <a:noFill/>
              <a:ln>
                <a:noFill/>
              </a:ln>
            </p:spPr>
          </p:pic>
          <p:sp>
            <p:nvSpPr>
              <p:cNvPr id="181" name="Google Shape;181;p23"/>
              <p:cNvSpPr txBox="1"/>
              <p:nvPr/>
            </p:nvSpPr>
            <p:spPr>
              <a:xfrm>
                <a:off x="6660131" y="5240437"/>
                <a:ext cx="546549"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薬局</a:t>
                </a:r>
                <a:endParaRPr>
                  <a:latin typeface="Meiryo UI" panose="020B0604030504040204" pitchFamily="50" charset="-128"/>
                  <a:ea typeface="Meiryo UI" panose="020B0604030504040204" pitchFamily="50" charset="-128"/>
                </a:endParaRPr>
              </a:p>
            </p:txBody>
          </p:sp>
          <p:sp>
            <p:nvSpPr>
              <p:cNvPr id="182" name="Google Shape;182;p23"/>
              <p:cNvSpPr txBox="1"/>
              <p:nvPr/>
            </p:nvSpPr>
            <p:spPr>
              <a:xfrm>
                <a:off x="7823769" y="5240437"/>
                <a:ext cx="546549"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在宅</a:t>
                </a:r>
                <a:endParaRPr>
                  <a:latin typeface="Meiryo UI" panose="020B0604030504040204" pitchFamily="50" charset="-128"/>
                  <a:ea typeface="Meiryo UI" panose="020B0604030504040204" pitchFamily="50" charset="-128"/>
                </a:endParaRPr>
              </a:p>
            </p:txBody>
          </p:sp>
          <p:sp>
            <p:nvSpPr>
              <p:cNvPr id="183" name="Google Shape;183;p23"/>
              <p:cNvSpPr txBox="1"/>
              <p:nvPr/>
            </p:nvSpPr>
            <p:spPr>
              <a:xfrm>
                <a:off x="471924" y="5240437"/>
                <a:ext cx="1207214"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外注検査会社</a:t>
                </a:r>
                <a:endParaRPr>
                  <a:latin typeface="Meiryo UI" panose="020B0604030504040204" pitchFamily="50" charset="-128"/>
                  <a:ea typeface="Meiryo UI" panose="020B0604030504040204" pitchFamily="50" charset="-128"/>
                </a:endParaRPr>
              </a:p>
            </p:txBody>
          </p:sp>
          <p:sp>
            <p:nvSpPr>
              <p:cNvPr id="184" name="Google Shape;184;p23"/>
              <p:cNvSpPr/>
              <p:nvPr/>
            </p:nvSpPr>
            <p:spPr>
              <a:xfrm>
                <a:off x="971550" y="5607150"/>
                <a:ext cx="7250113" cy="865187"/>
              </a:xfrm>
              <a:prstGeom prst="roundRect">
                <a:avLst>
                  <a:gd name="adj" fmla="val 8496"/>
                </a:avLst>
              </a:prstGeom>
              <a:gradFill>
                <a:gsLst>
                  <a:gs pos="0">
                    <a:srgbClr val="99FFCC"/>
                  </a:gs>
                  <a:gs pos="100000">
                    <a:srgbClr val="F7FFFF"/>
                  </a:gs>
                </a:gsLst>
                <a:lin ang="5400000" scaled="0"/>
              </a:gradFill>
              <a:ln w="9525" cap="flat" cmpd="sng">
                <a:solidFill>
                  <a:srgbClr val="00FF99"/>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80"/>
                  </a:solidFill>
                  <a:latin typeface="Meiryo UI" panose="020B0604030504040204" pitchFamily="50" charset="-128"/>
                  <a:ea typeface="Meiryo UI" panose="020B0604030504040204" pitchFamily="50" charset="-128"/>
                  <a:sym typeface="Arial"/>
                </a:endParaRPr>
              </a:p>
            </p:txBody>
          </p:sp>
          <p:pic>
            <p:nvPicPr>
              <p:cNvPr id="185" name="Google Shape;185;p23" descr="C:\motozono2\＠資料\アイコン\icojam.com\PNG\devices\004.png"/>
              <p:cNvPicPr preferRelativeResize="0"/>
              <p:nvPr/>
            </p:nvPicPr>
            <p:blipFill rotWithShape="1">
              <a:blip r:embed="rId9">
                <a:alphaModFix/>
              </a:blip>
              <a:srcRect/>
              <a:stretch/>
            </p:blipFill>
            <p:spPr>
              <a:xfrm>
                <a:off x="1293813" y="5718275"/>
                <a:ext cx="576262" cy="576262"/>
              </a:xfrm>
              <a:prstGeom prst="rect">
                <a:avLst/>
              </a:prstGeom>
              <a:noFill/>
              <a:ln>
                <a:noFill/>
              </a:ln>
            </p:spPr>
          </p:pic>
          <p:sp>
            <p:nvSpPr>
              <p:cNvPr id="186" name="Google Shape;186;p23"/>
              <p:cNvSpPr txBox="1"/>
              <p:nvPr/>
            </p:nvSpPr>
            <p:spPr>
              <a:xfrm>
                <a:off x="1131880" y="6231038"/>
                <a:ext cx="893773" cy="3118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電子カルテ</a:t>
                </a:r>
                <a:endParaRPr>
                  <a:latin typeface="Meiryo UI" panose="020B0604030504040204" pitchFamily="50" charset="-128"/>
                  <a:ea typeface="Meiryo UI" panose="020B0604030504040204" pitchFamily="50" charset="-128"/>
                </a:endParaRPr>
              </a:p>
            </p:txBody>
          </p:sp>
          <p:pic>
            <p:nvPicPr>
              <p:cNvPr id="187" name="Google Shape;187;p23" descr="C:\motozono2\＠資料\アイコン\icojam.com\PNG\devices\004.png"/>
              <p:cNvPicPr preferRelativeResize="0"/>
              <p:nvPr/>
            </p:nvPicPr>
            <p:blipFill rotWithShape="1">
              <a:blip r:embed="rId9">
                <a:alphaModFix/>
              </a:blip>
              <a:srcRect/>
              <a:stretch/>
            </p:blipFill>
            <p:spPr>
              <a:xfrm>
                <a:off x="2439988" y="5711925"/>
                <a:ext cx="576262" cy="576262"/>
              </a:xfrm>
              <a:prstGeom prst="rect">
                <a:avLst/>
              </a:prstGeom>
              <a:noFill/>
              <a:ln>
                <a:noFill/>
              </a:ln>
            </p:spPr>
          </p:pic>
          <p:sp>
            <p:nvSpPr>
              <p:cNvPr id="188" name="Google Shape;188;p23"/>
              <p:cNvSpPr txBox="1"/>
              <p:nvPr/>
            </p:nvSpPr>
            <p:spPr>
              <a:xfrm>
                <a:off x="2377820" y="6224687"/>
                <a:ext cx="691071" cy="3118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レセコン</a:t>
                </a:r>
                <a:endParaRPr>
                  <a:latin typeface="Meiryo UI" panose="020B0604030504040204" pitchFamily="50" charset="-128"/>
                  <a:ea typeface="Meiryo UI" panose="020B0604030504040204" pitchFamily="50" charset="-128"/>
                </a:endParaRPr>
              </a:p>
            </p:txBody>
          </p:sp>
          <p:pic>
            <p:nvPicPr>
              <p:cNvPr id="189" name="Google Shape;189;p23" descr="C:\motozono2\＠資料\アイコン\icojam.com\PNG\medicine\057.png"/>
              <p:cNvPicPr preferRelativeResize="0"/>
              <p:nvPr/>
            </p:nvPicPr>
            <p:blipFill rotWithShape="1">
              <a:blip r:embed="rId10">
                <a:alphaModFix/>
              </a:blip>
              <a:srcRect/>
              <a:stretch/>
            </p:blipFill>
            <p:spPr>
              <a:xfrm>
                <a:off x="5481638" y="4730850"/>
                <a:ext cx="576262" cy="576262"/>
              </a:xfrm>
              <a:prstGeom prst="rect">
                <a:avLst/>
              </a:prstGeom>
              <a:noFill/>
              <a:ln>
                <a:noFill/>
              </a:ln>
            </p:spPr>
          </p:pic>
          <p:sp>
            <p:nvSpPr>
              <p:cNvPr id="190" name="Google Shape;190;p23"/>
              <p:cNvSpPr txBox="1"/>
              <p:nvPr/>
            </p:nvSpPr>
            <p:spPr>
              <a:xfrm>
                <a:off x="5248744" y="5240437"/>
                <a:ext cx="1042048"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歯科診療所</a:t>
                </a:r>
                <a:endParaRPr>
                  <a:latin typeface="Meiryo UI" panose="020B0604030504040204" pitchFamily="50" charset="-128"/>
                  <a:ea typeface="Meiryo UI" panose="020B0604030504040204" pitchFamily="50" charset="-128"/>
                </a:endParaRPr>
              </a:p>
            </p:txBody>
          </p:sp>
          <p:pic>
            <p:nvPicPr>
              <p:cNvPr id="191" name="Google Shape;191;p23" descr="C:\motozono2\＠資料\アイコン\icojam.com\PNG\medicine\034.png"/>
              <p:cNvPicPr preferRelativeResize="0"/>
              <p:nvPr/>
            </p:nvPicPr>
            <p:blipFill rotWithShape="1">
              <a:blip r:embed="rId11">
                <a:alphaModFix/>
              </a:blip>
              <a:srcRect/>
              <a:stretch/>
            </p:blipFill>
            <p:spPr>
              <a:xfrm>
                <a:off x="3587750" y="5738912"/>
                <a:ext cx="576263" cy="574675"/>
              </a:xfrm>
              <a:prstGeom prst="rect">
                <a:avLst/>
              </a:prstGeom>
              <a:noFill/>
              <a:ln>
                <a:noFill/>
              </a:ln>
            </p:spPr>
          </p:pic>
          <p:sp>
            <p:nvSpPr>
              <p:cNvPr id="192" name="Google Shape;192;p23"/>
              <p:cNvSpPr txBox="1"/>
              <p:nvPr/>
            </p:nvSpPr>
            <p:spPr>
              <a:xfrm>
                <a:off x="3348583" y="6231038"/>
                <a:ext cx="1030787" cy="3118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検査システム</a:t>
                </a:r>
                <a:endParaRPr>
                  <a:latin typeface="Meiryo UI" panose="020B0604030504040204" pitchFamily="50" charset="-128"/>
                  <a:ea typeface="Meiryo UI" panose="020B0604030504040204" pitchFamily="50" charset="-128"/>
                </a:endParaRPr>
              </a:p>
            </p:txBody>
          </p:sp>
          <p:pic>
            <p:nvPicPr>
              <p:cNvPr id="193" name="Google Shape;193;p23" descr="C:\motozono2\＠資料\アイコン\icojam.com\PNG\devices\006.png"/>
              <p:cNvPicPr preferRelativeResize="0"/>
              <p:nvPr/>
            </p:nvPicPr>
            <p:blipFill rotWithShape="1">
              <a:blip r:embed="rId12">
                <a:alphaModFix/>
              </a:blip>
              <a:srcRect/>
              <a:stretch/>
            </p:blipFill>
            <p:spPr>
              <a:xfrm>
                <a:off x="4805363" y="5691287"/>
                <a:ext cx="576262" cy="576263"/>
              </a:xfrm>
              <a:prstGeom prst="rect">
                <a:avLst/>
              </a:prstGeom>
              <a:noFill/>
              <a:ln>
                <a:noFill/>
              </a:ln>
            </p:spPr>
          </p:pic>
          <p:sp>
            <p:nvSpPr>
              <p:cNvPr id="194" name="Google Shape;194;p23"/>
              <p:cNvSpPr txBox="1"/>
              <p:nvPr/>
            </p:nvSpPr>
            <p:spPr>
              <a:xfrm>
                <a:off x="4608984" y="6231037"/>
                <a:ext cx="1042048"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放射線画像</a:t>
                </a:r>
                <a:endParaRPr>
                  <a:latin typeface="Meiryo UI" panose="020B0604030504040204" pitchFamily="50" charset="-128"/>
                  <a:ea typeface="Meiryo UI" panose="020B0604030504040204" pitchFamily="50" charset="-128"/>
                </a:endParaRPr>
              </a:p>
            </p:txBody>
          </p:sp>
          <p:pic>
            <p:nvPicPr>
              <p:cNvPr id="195" name="Google Shape;195;p23" descr="C:\motozono2\＠資料\アイコン\icojam.com\PNG\devices\006.png"/>
              <p:cNvPicPr preferRelativeResize="0"/>
              <p:nvPr/>
            </p:nvPicPr>
            <p:blipFill rotWithShape="1">
              <a:blip r:embed="rId12">
                <a:alphaModFix/>
              </a:blip>
              <a:srcRect/>
              <a:stretch/>
            </p:blipFill>
            <p:spPr>
              <a:xfrm>
                <a:off x="6075363" y="5691287"/>
                <a:ext cx="574675" cy="576263"/>
              </a:xfrm>
              <a:prstGeom prst="rect">
                <a:avLst/>
              </a:prstGeom>
              <a:noFill/>
              <a:ln>
                <a:noFill/>
              </a:ln>
            </p:spPr>
          </p:pic>
          <p:sp>
            <p:nvSpPr>
              <p:cNvPr id="196" name="Google Shape;196;p23"/>
              <p:cNvSpPr txBox="1"/>
              <p:nvPr/>
            </p:nvSpPr>
            <p:spPr>
              <a:xfrm>
                <a:off x="5869458" y="6231037"/>
                <a:ext cx="1042048"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内視鏡画像</a:t>
                </a:r>
                <a:endParaRPr>
                  <a:latin typeface="Meiryo UI" panose="020B0604030504040204" pitchFamily="50" charset="-128"/>
                  <a:ea typeface="Meiryo UI" panose="020B0604030504040204" pitchFamily="50" charset="-128"/>
                </a:endParaRPr>
              </a:p>
            </p:txBody>
          </p:sp>
          <p:pic>
            <p:nvPicPr>
              <p:cNvPr id="197" name="Google Shape;197;p23" descr="C:\motozono2\＠資料\アイコン\icojam.com\PNG\devices\014.png"/>
              <p:cNvPicPr preferRelativeResize="0"/>
              <p:nvPr/>
            </p:nvPicPr>
            <p:blipFill rotWithShape="1">
              <a:blip r:embed="rId13">
                <a:alphaModFix/>
              </a:blip>
              <a:srcRect/>
              <a:stretch/>
            </p:blipFill>
            <p:spPr>
              <a:xfrm>
                <a:off x="7308850" y="5707162"/>
                <a:ext cx="576263" cy="576263"/>
              </a:xfrm>
              <a:prstGeom prst="rect">
                <a:avLst/>
              </a:prstGeom>
              <a:noFill/>
              <a:ln>
                <a:noFill/>
              </a:ln>
            </p:spPr>
          </p:pic>
          <p:sp>
            <p:nvSpPr>
              <p:cNvPr id="198" name="Google Shape;198;p23"/>
              <p:cNvSpPr txBox="1"/>
              <p:nvPr/>
            </p:nvSpPr>
            <p:spPr>
              <a:xfrm>
                <a:off x="7153779" y="6231037"/>
                <a:ext cx="876882" cy="3158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ja-JP" sz="1050" b="0" i="0" u="none" strike="noStrike" cap="none">
                    <a:solidFill>
                      <a:srgbClr val="000000"/>
                    </a:solidFill>
                    <a:latin typeface="Meiryo UI" panose="020B0604030504040204" pitchFamily="50" charset="-128"/>
                    <a:ea typeface="Meiryo UI" panose="020B0604030504040204" pitchFamily="50" charset="-128"/>
                    <a:sym typeface="Arial"/>
                  </a:rPr>
                  <a:t>携帯端末</a:t>
                </a:r>
                <a:endParaRPr>
                  <a:latin typeface="Meiryo UI" panose="020B0604030504040204" pitchFamily="50" charset="-128"/>
                  <a:ea typeface="Meiryo UI" panose="020B0604030504040204" pitchFamily="50" charset="-128"/>
                </a:endParaRPr>
              </a:p>
            </p:txBody>
          </p:sp>
          <p:cxnSp>
            <p:nvCxnSpPr>
              <p:cNvPr id="199" name="Google Shape;199;p23"/>
              <p:cNvCxnSpPr/>
              <p:nvPr/>
            </p:nvCxnSpPr>
            <p:spPr>
              <a:xfrm rot="-5400000">
                <a:off x="2035969" y="3212406"/>
                <a:ext cx="627062" cy="2286000"/>
              </a:xfrm>
              <a:prstGeom prst="curvedConnector2">
                <a:avLst/>
              </a:prstGeom>
              <a:noFill/>
              <a:ln w="50800" cap="flat" cmpd="sng">
                <a:solidFill>
                  <a:srgbClr val="FFC000"/>
                </a:solidFill>
                <a:prstDash val="solid"/>
                <a:round/>
                <a:headEnd type="none" w="sm" len="sm"/>
                <a:tailEnd type="stealth" w="med" len="med"/>
              </a:ln>
            </p:spPr>
          </p:cxnSp>
          <p:cxnSp>
            <p:nvCxnSpPr>
              <p:cNvPr id="200" name="Google Shape;200;p23"/>
              <p:cNvCxnSpPr/>
              <p:nvPr/>
            </p:nvCxnSpPr>
            <p:spPr>
              <a:xfrm rot="-5400000">
                <a:off x="2690813" y="3894237"/>
                <a:ext cx="509588" cy="1093787"/>
              </a:xfrm>
              <a:prstGeom prst="curvedConnector2">
                <a:avLst/>
              </a:prstGeom>
              <a:noFill/>
              <a:ln w="50800" cap="flat" cmpd="sng">
                <a:solidFill>
                  <a:srgbClr val="FFC000"/>
                </a:solidFill>
                <a:prstDash val="solid"/>
                <a:round/>
                <a:headEnd type="none" w="sm" len="sm"/>
                <a:tailEnd type="stealth" w="med" len="med"/>
              </a:ln>
            </p:spPr>
          </p:cxnSp>
          <p:cxnSp>
            <p:nvCxnSpPr>
              <p:cNvPr id="201" name="Google Shape;201;p23"/>
              <p:cNvCxnSpPr/>
              <p:nvPr/>
            </p:nvCxnSpPr>
            <p:spPr>
              <a:xfrm rot="5400000" flipH="1">
                <a:off x="6436519" y="3202881"/>
                <a:ext cx="627062" cy="2286000"/>
              </a:xfrm>
              <a:prstGeom prst="curvedConnector2">
                <a:avLst/>
              </a:prstGeom>
              <a:noFill/>
              <a:ln w="50800" cap="flat" cmpd="sng">
                <a:solidFill>
                  <a:srgbClr val="FFC000"/>
                </a:solidFill>
                <a:prstDash val="solid"/>
                <a:round/>
                <a:headEnd type="none" w="sm" len="sm"/>
                <a:tailEnd type="stealth" w="med" len="med"/>
              </a:ln>
            </p:spPr>
          </p:cxnSp>
          <p:cxnSp>
            <p:nvCxnSpPr>
              <p:cNvPr id="202" name="Google Shape;202;p23"/>
              <p:cNvCxnSpPr/>
              <p:nvPr/>
            </p:nvCxnSpPr>
            <p:spPr>
              <a:xfrm rot="5400000" flipH="1">
                <a:off x="5930900" y="3884712"/>
                <a:ext cx="509588" cy="1093788"/>
              </a:xfrm>
              <a:prstGeom prst="curvedConnector2">
                <a:avLst/>
              </a:prstGeom>
              <a:noFill/>
              <a:ln w="50800" cap="flat" cmpd="sng">
                <a:solidFill>
                  <a:srgbClr val="FFC000"/>
                </a:solidFill>
                <a:prstDash val="solid"/>
                <a:round/>
                <a:headEnd type="none" w="sm" len="sm"/>
                <a:tailEnd type="stealth" w="med" len="med"/>
              </a:ln>
            </p:spPr>
          </p:cxnSp>
          <p:cxnSp>
            <p:nvCxnSpPr>
              <p:cNvPr id="203" name="Google Shape;203;p23"/>
              <p:cNvCxnSpPr/>
              <p:nvPr/>
            </p:nvCxnSpPr>
            <p:spPr>
              <a:xfrm rot="10800000">
                <a:off x="4572000" y="4294287"/>
                <a:ext cx="0" cy="323850"/>
              </a:xfrm>
              <a:prstGeom prst="straightConnector1">
                <a:avLst/>
              </a:prstGeom>
              <a:noFill/>
              <a:ln w="50800" cap="flat" cmpd="sng">
                <a:solidFill>
                  <a:srgbClr val="FFC000"/>
                </a:solidFill>
                <a:prstDash val="solid"/>
                <a:round/>
                <a:headEnd type="none" w="sm" len="sm"/>
                <a:tailEnd type="stealth" w="med" len="med"/>
              </a:ln>
            </p:spPr>
          </p:cxnSp>
          <p:sp>
            <p:nvSpPr>
              <p:cNvPr id="204" name="Google Shape;204;p23"/>
              <p:cNvSpPr txBox="1"/>
              <p:nvPr/>
            </p:nvSpPr>
            <p:spPr>
              <a:xfrm>
                <a:off x="4167188"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205" name="Google Shape;205;p23"/>
              <p:cNvSpPr txBox="1"/>
              <p:nvPr/>
            </p:nvSpPr>
            <p:spPr>
              <a:xfrm>
                <a:off x="2090738"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206" name="Google Shape;206;p23"/>
              <p:cNvSpPr txBox="1"/>
              <p:nvPr/>
            </p:nvSpPr>
            <p:spPr>
              <a:xfrm>
                <a:off x="920750"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207" name="Google Shape;207;p23"/>
              <p:cNvSpPr txBox="1"/>
              <p:nvPr/>
            </p:nvSpPr>
            <p:spPr>
              <a:xfrm>
                <a:off x="6276975"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208" name="Google Shape;208;p23"/>
              <p:cNvSpPr txBox="1"/>
              <p:nvPr/>
            </p:nvSpPr>
            <p:spPr>
              <a:xfrm>
                <a:off x="7451725"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cxnSp>
            <p:nvCxnSpPr>
              <p:cNvPr id="209" name="Google Shape;209;p23"/>
              <p:cNvCxnSpPr/>
              <p:nvPr/>
            </p:nvCxnSpPr>
            <p:spPr>
              <a:xfrm rot="-5400000">
                <a:off x="3226594" y="4410968"/>
                <a:ext cx="382588" cy="149225"/>
              </a:xfrm>
              <a:prstGeom prst="curvedConnector3">
                <a:avLst>
                  <a:gd name="adj1" fmla="val 161858"/>
                </a:avLst>
              </a:prstGeom>
              <a:noFill/>
              <a:ln w="50800" cap="flat" cmpd="sng">
                <a:solidFill>
                  <a:srgbClr val="FFC000"/>
                </a:solidFill>
                <a:prstDash val="solid"/>
                <a:round/>
                <a:headEnd type="none" w="sm" len="sm"/>
                <a:tailEnd type="stealth" w="med" len="med"/>
              </a:ln>
            </p:spPr>
          </p:cxnSp>
          <p:cxnSp>
            <p:nvCxnSpPr>
              <p:cNvPr id="210" name="Google Shape;210;p23"/>
              <p:cNvCxnSpPr/>
              <p:nvPr/>
            </p:nvCxnSpPr>
            <p:spPr>
              <a:xfrm rot="5400000" flipH="1">
                <a:off x="5520531" y="4396681"/>
                <a:ext cx="384175" cy="147638"/>
              </a:xfrm>
              <a:prstGeom prst="curvedConnector3">
                <a:avLst>
                  <a:gd name="adj1" fmla="val 162291"/>
                </a:avLst>
              </a:prstGeom>
              <a:noFill/>
              <a:ln w="50800" cap="flat" cmpd="sng">
                <a:solidFill>
                  <a:srgbClr val="FFC000"/>
                </a:solidFill>
                <a:prstDash val="solid"/>
                <a:round/>
                <a:headEnd type="none" w="sm" len="sm"/>
                <a:tailEnd type="stealth" w="med" len="med"/>
              </a:ln>
            </p:spPr>
          </p:cxnSp>
          <p:sp>
            <p:nvSpPr>
              <p:cNvPr id="211" name="Google Shape;211;p23"/>
              <p:cNvSpPr txBox="1"/>
              <p:nvPr/>
            </p:nvSpPr>
            <p:spPr>
              <a:xfrm>
                <a:off x="2990850"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sp>
            <p:nvSpPr>
              <p:cNvPr id="212" name="Google Shape;212;p23"/>
              <p:cNvSpPr txBox="1"/>
              <p:nvPr/>
            </p:nvSpPr>
            <p:spPr>
              <a:xfrm>
                <a:off x="5381625" y="4392711"/>
                <a:ext cx="672302" cy="245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000000"/>
                    </a:solidFill>
                    <a:latin typeface="Meiryo UI" panose="020B0604030504040204" pitchFamily="50" charset="-128"/>
                    <a:ea typeface="Meiryo UI" panose="020B0604030504040204" pitchFamily="50" charset="-128"/>
                    <a:sym typeface="Arial"/>
                  </a:rPr>
                  <a:t>データ収集</a:t>
                </a:r>
                <a:endParaRPr>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A2F0C9CF-7DD9-4E2B-AB5B-638843C2CD91}"/>
                </a:ext>
              </a:extLst>
            </p:cNvPr>
            <p:cNvSpPr txBox="1"/>
            <p:nvPr/>
          </p:nvSpPr>
          <p:spPr>
            <a:xfrm>
              <a:off x="5109918" y="2440612"/>
              <a:ext cx="1569660" cy="369332"/>
            </a:xfrm>
            <a:prstGeom prst="rect">
              <a:avLst/>
            </a:prstGeom>
            <a:noFill/>
          </p:spPr>
          <p:txBody>
            <a:bodyPr wrap="none" rtlCol="0">
              <a:spAutoFit/>
            </a:bodyPr>
            <a:lstStyle/>
            <a:p>
              <a:r>
                <a:rPr kumimoji="1" lang="ja-JP" altLang="en-US" b="1" dirty="0">
                  <a:solidFill>
                    <a:srgbClr val="FF0000"/>
                  </a:solidFill>
                </a:rPr>
                <a:t>さくらネット</a:t>
              </a:r>
            </a:p>
          </p:txBody>
        </p:sp>
      </p:gr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2348</Words>
  <Application>Microsoft Office PowerPoint</Application>
  <PresentationFormat>ワイド画面</PresentationFormat>
  <Paragraphs>411</Paragraphs>
  <Slides>16</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BIZ UDPゴシック</vt:lpstr>
      <vt:lpstr>HGS創英角ｺﾞｼｯｸUB</vt:lpstr>
      <vt:lpstr>Meiryo UI</vt:lpstr>
      <vt:lpstr>ＭＳ ゴシック</vt:lpstr>
      <vt:lpstr>Meiryo</vt:lpstr>
      <vt:lpstr>游ゴシック</vt:lpstr>
      <vt:lpstr>Arial</vt:lpstr>
      <vt:lpstr>Arial Black</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さくらネット：患者情報の閲覧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IJSC</dc:creator>
  <cp:lastModifiedBy>横須賀市薬剤師会 一般社団法人</cp:lastModifiedBy>
  <cp:revision>35</cp:revision>
  <dcterms:created xsi:type="dcterms:W3CDTF">2024-01-09T04:10:14Z</dcterms:created>
  <dcterms:modified xsi:type="dcterms:W3CDTF">2024-05-28T06:25:47Z</dcterms:modified>
</cp:coreProperties>
</file>